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3CDC445-3E2B-428F-AA0D-65499990D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49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49F17-4786-4D88-8322-AD65F94D6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76179-FF5A-4F61-AAB7-625970C3C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A4F56-DD66-4F8C-A89B-0BD1C9589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0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C608F-3014-45F8-9163-4AE8ABA62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2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2EA16-0809-41C4-81CD-0679BC92E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D9AD9-C454-4E4C-8770-ABA6EB74A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4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4DFE5-5E95-463F-80FE-F08F82A55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5EA9-ECB2-4708-A12B-BFE751916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D819A-089C-4AE8-BAE9-4AFA93142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E877-EF38-4456-AF16-A83EC13A8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2E4D3-D7EF-4475-B2E5-7507461B9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89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DFCBF46-0B92-4439-99AE-4EADBB23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image" Target="../media/image2.png"/><Relationship Id="rId26" Type="http://schemas.openxmlformats.org/officeDocument/2006/relationships/image" Target="../media/image10.png"/><Relationship Id="rId3" Type="http://schemas.openxmlformats.org/officeDocument/2006/relationships/tags" Target="../tags/tag4.xml"/><Relationship Id="rId21" Type="http://schemas.openxmlformats.org/officeDocument/2006/relationships/image" Target="../media/image5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1.png"/><Relationship Id="rId25" Type="http://schemas.openxmlformats.org/officeDocument/2006/relationships/image" Target="../media/image9.png"/><Relationship Id="rId2" Type="http://schemas.openxmlformats.org/officeDocument/2006/relationships/tags" Target="../tags/tag3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4.png"/><Relationship Id="rId29" Type="http://schemas.openxmlformats.org/officeDocument/2006/relationships/image" Target="../media/image13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8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7.png"/><Relationship Id="rId28" Type="http://schemas.openxmlformats.org/officeDocument/2006/relationships/image" Target="../media/image12.png"/><Relationship Id="rId10" Type="http://schemas.openxmlformats.org/officeDocument/2006/relationships/tags" Target="../tags/tag11.xml"/><Relationship Id="rId19" Type="http://schemas.openxmlformats.org/officeDocument/2006/relationships/image" Target="../media/image3.png"/><Relationship Id="rId31" Type="http://schemas.openxmlformats.org/officeDocument/2006/relationships/image" Target="../media/image15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Relationship Id="rId30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image" Target="../media/image21.png"/><Relationship Id="rId3" Type="http://schemas.openxmlformats.org/officeDocument/2006/relationships/tags" Target="../tags/tag19.xml"/><Relationship Id="rId21" Type="http://schemas.openxmlformats.org/officeDocument/2006/relationships/image" Target="../media/image16.png"/><Relationship Id="rId34" Type="http://schemas.openxmlformats.org/officeDocument/2006/relationships/image" Target="../media/image29.png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38" Type="http://schemas.openxmlformats.org/officeDocument/2006/relationships/image" Target="../media/image33.png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4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9.png"/><Relationship Id="rId32" Type="http://schemas.openxmlformats.org/officeDocument/2006/relationships/image" Target="../media/image27.png"/><Relationship Id="rId37" Type="http://schemas.openxmlformats.org/officeDocument/2006/relationships/image" Target="../media/image32.png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image" Target="../media/image18.png"/><Relationship Id="rId28" Type="http://schemas.openxmlformats.org/officeDocument/2006/relationships/image" Target="../media/image23.png"/><Relationship Id="rId36" Type="http://schemas.openxmlformats.org/officeDocument/2006/relationships/image" Target="../media/image31.png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31" Type="http://schemas.openxmlformats.org/officeDocument/2006/relationships/image" Target="../media/image26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image" Target="../media/image17.png"/><Relationship Id="rId27" Type="http://schemas.openxmlformats.org/officeDocument/2006/relationships/image" Target="../media/image22.png"/><Relationship Id="rId30" Type="http://schemas.openxmlformats.org/officeDocument/2006/relationships/image" Target="../media/image25.png"/><Relationship Id="rId35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61D181-C40E-4A5A-AB49-D06661150B9E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Planimeters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4A815A-2707-412E-8DDB-07FB6786A79A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762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76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2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64531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471836"/>
            <a:ext cx="6018732" cy="3599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0624" y="954088"/>
            <a:ext cx="4939964" cy="321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371600"/>
            <a:ext cx="8289968" cy="378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2" name="Picture 3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2343150"/>
            <a:ext cx="7210425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41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2763838"/>
            <a:ext cx="62071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4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203575"/>
            <a:ext cx="72469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980" y="3751263"/>
            <a:ext cx="6037653" cy="3031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6" name="Picture 45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4127500"/>
            <a:ext cx="37465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57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3" y="4572000"/>
            <a:ext cx="7758112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58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992688"/>
            <a:ext cx="4637088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05005" y="5449888"/>
            <a:ext cx="5299464" cy="340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0" name="Picture 55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943600"/>
            <a:ext cx="2743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4241" y="1852766"/>
            <a:ext cx="8100686" cy="3781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3572" y="3886200"/>
            <a:ext cx="411480" cy="2061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4506F8-0DCE-40D0-AEFE-EAF9EEFADB5F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5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2514600" y="6289675"/>
            <a:ext cx="9906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5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80000">
            <a:off x="5556250" y="5356225"/>
            <a:ext cx="1373188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01" name="Group 2"/>
          <p:cNvGrpSpPr>
            <a:grpSpLocks/>
          </p:cNvGrpSpPr>
          <p:nvPr/>
        </p:nvGrpSpPr>
        <p:grpSpPr bwMode="auto">
          <a:xfrm>
            <a:off x="5867400" y="6169025"/>
            <a:ext cx="2332038" cy="585788"/>
            <a:chOff x="4007" y="3886"/>
            <a:chExt cx="1469" cy="369"/>
          </a:xfrm>
        </p:grpSpPr>
        <p:pic>
          <p:nvPicPr>
            <p:cNvPr id="4136" name="Picture 3" descr="txp_fig"/>
            <p:cNvPicPr>
              <a:picLocks noChangeAspect="1" noChangeArrowheads="1"/>
            </p:cNvPicPr>
            <p:nvPr>
              <p:custDataLst>
                <p:tags r:id="rId18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4074"/>
              <a:ext cx="781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137" name="Line 4"/>
            <p:cNvSpPr>
              <a:spLocks noChangeShapeType="1"/>
            </p:cNvSpPr>
            <p:nvPr/>
          </p:nvSpPr>
          <p:spPr bwMode="auto">
            <a:xfrm>
              <a:off x="4013" y="3886"/>
              <a:ext cx="0" cy="202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Line 5"/>
            <p:cNvSpPr>
              <a:spLocks noChangeShapeType="1"/>
            </p:cNvSpPr>
            <p:nvPr/>
          </p:nvSpPr>
          <p:spPr bwMode="auto">
            <a:xfrm>
              <a:off x="4007" y="3886"/>
              <a:ext cx="1468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Line 6"/>
            <p:cNvSpPr>
              <a:spLocks noChangeShapeType="1"/>
            </p:cNvSpPr>
            <p:nvPr/>
          </p:nvSpPr>
          <p:spPr bwMode="auto">
            <a:xfrm flipH="1">
              <a:off x="5472" y="3886"/>
              <a:ext cx="0" cy="36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Line 7"/>
            <p:cNvSpPr>
              <a:spLocks noChangeShapeType="1"/>
            </p:cNvSpPr>
            <p:nvPr/>
          </p:nvSpPr>
          <p:spPr bwMode="auto">
            <a:xfrm>
              <a:off x="4635" y="4249"/>
              <a:ext cx="841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1" name="Line 8"/>
            <p:cNvSpPr>
              <a:spLocks noChangeShapeType="1"/>
            </p:cNvSpPr>
            <p:nvPr/>
          </p:nvSpPr>
          <p:spPr bwMode="auto">
            <a:xfrm>
              <a:off x="4007" y="4082"/>
              <a:ext cx="633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9"/>
            <p:cNvSpPr>
              <a:spLocks noChangeShapeType="1"/>
            </p:cNvSpPr>
            <p:nvPr/>
          </p:nvSpPr>
          <p:spPr bwMode="auto">
            <a:xfrm>
              <a:off x="4635" y="4082"/>
              <a:ext cx="0" cy="17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43" name="Picture 10" descr="txp_fig"/>
            <p:cNvPicPr>
              <a:picLocks noChangeAspect="1" noChangeArrowheads="1"/>
            </p:cNvPicPr>
            <p:nvPr>
              <p:custDataLst>
                <p:tags r:id="rId19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3917"/>
              <a:ext cx="107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02" name="Line 11"/>
          <p:cNvSpPr>
            <a:spLocks noChangeShapeType="1"/>
          </p:cNvSpPr>
          <p:nvPr/>
        </p:nvSpPr>
        <p:spPr bwMode="auto">
          <a:xfrm>
            <a:off x="1284288" y="6183313"/>
            <a:ext cx="4038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12"/>
          <p:cNvSpPr>
            <a:spLocks noChangeShapeType="1"/>
          </p:cNvSpPr>
          <p:nvPr/>
        </p:nvSpPr>
        <p:spPr bwMode="auto">
          <a:xfrm rot="600000">
            <a:off x="8424863" y="3829050"/>
            <a:ext cx="274637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04" name="Picture 1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553200"/>
            <a:ext cx="57531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Freeform 14"/>
          <p:cNvSpPr>
            <a:spLocks/>
          </p:cNvSpPr>
          <p:nvPr/>
        </p:nvSpPr>
        <p:spPr bwMode="auto">
          <a:xfrm>
            <a:off x="1917700" y="1871663"/>
            <a:ext cx="6856413" cy="3884612"/>
          </a:xfrm>
          <a:custGeom>
            <a:avLst/>
            <a:gdLst>
              <a:gd name="T0" fmla="*/ 2147483647 w 3776"/>
              <a:gd name="T1" fmla="*/ 2147483647 h 2160"/>
              <a:gd name="T2" fmla="*/ 2147483647 w 3776"/>
              <a:gd name="T3" fmla="*/ 2147483647 h 2160"/>
              <a:gd name="T4" fmla="*/ 2147483647 w 3776"/>
              <a:gd name="T5" fmla="*/ 2147483647 h 2160"/>
              <a:gd name="T6" fmla="*/ 2147483647 w 3776"/>
              <a:gd name="T7" fmla="*/ 2147483647 h 2160"/>
              <a:gd name="T8" fmla="*/ 2147483647 w 3776"/>
              <a:gd name="T9" fmla="*/ 2147483647 h 2160"/>
              <a:gd name="T10" fmla="*/ 2147483647 w 3776"/>
              <a:gd name="T11" fmla="*/ 2147483647 h 2160"/>
              <a:gd name="T12" fmla="*/ 2147483647 w 3776"/>
              <a:gd name="T13" fmla="*/ 2147483647 h 2160"/>
              <a:gd name="T14" fmla="*/ 2147483647 w 3776"/>
              <a:gd name="T15" fmla="*/ 2147483647 h 2160"/>
              <a:gd name="T16" fmla="*/ 2147483647 w 3776"/>
              <a:gd name="T17" fmla="*/ 2147483647 h 2160"/>
              <a:gd name="T18" fmla="*/ 2147483647 w 3776"/>
              <a:gd name="T19" fmla="*/ 2147483647 h 2160"/>
              <a:gd name="T20" fmla="*/ 2147483647 w 3776"/>
              <a:gd name="T21" fmla="*/ 2147483647 h 2160"/>
              <a:gd name="T22" fmla="*/ 2147483647 w 3776"/>
              <a:gd name="T23" fmla="*/ 2147483647 h 2160"/>
              <a:gd name="T24" fmla="*/ 2147483647 w 3776"/>
              <a:gd name="T25" fmla="*/ 2147483647 h 2160"/>
              <a:gd name="T26" fmla="*/ 2147483647 w 3776"/>
              <a:gd name="T27" fmla="*/ 2147483647 h 2160"/>
              <a:gd name="T28" fmla="*/ 2147483647 w 3776"/>
              <a:gd name="T29" fmla="*/ 2147483647 h 2160"/>
              <a:gd name="T30" fmla="*/ 0 w 3776"/>
              <a:gd name="T31" fmla="*/ 2147483647 h 2160"/>
              <a:gd name="T32" fmla="*/ 2147483647 w 3776"/>
              <a:gd name="T33" fmla="*/ 2147483647 h 216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3776" h="2160">
                <a:moveTo>
                  <a:pt x="192" y="1776"/>
                </a:moveTo>
                <a:cubicBezTo>
                  <a:pt x="272" y="1880"/>
                  <a:pt x="296" y="2064"/>
                  <a:pt x="480" y="2112"/>
                </a:cubicBezTo>
                <a:cubicBezTo>
                  <a:pt x="664" y="2160"/>
                  <a:pt x="1080" y="2152"/>
                  <a:pt x="1296" y="2064"/>
                </a:cubicBezTo>
                <a:cubicBezTo>
                  <a:pt x="1512" y="1976"/>
                  <a:pt x="1584" y="1664"/>
                  <a:pt x="1776" y="1584"/>
                </a:cubicBezTo>
                <a:cubicBezTo>
                  <a:pt x="1968" y="1504"/>
                  <a:pt x="2240" y="1536"/>
                  <a:pt x="2448" y="1584"/>
                </a:cubicBezTo>
                <a:cubicBezTo>
                  <a:pt x="2656" y="1632"/>
                  <a:pt x="2840" y="1912"/>
                  <a:pt x="3024" y="1872"/>
                </a:cubicBezTo>
                <a:cubicBezTo>
                  <a:pt x="3208" y="1832"/>
                  <a:pt x="3448" y="1552"/>
                  <a:pt x="3552" y="1344"/>
                </a:cubicBezTo>
                <a:cubicBezTo>
                  <a:pt x="3656" y="1136"/>
                  <a:pt x="3776" y="816"/>
                  <a:pt x="3648" y="624"/>
                </a:cubicBezTo>
                <a:cubicBezTo>
                  <a:pt x="3520" y="432"/>
                  <a:pt x="3056" y="224"/>
                  <a:pt x="2784" y="192"/>
                </a:cubicBezTo>
                <a:cubicBezTo>
                  <a:pt x="2512" y="160"/>
                  <a:pt x="2264" y="440"/>
                  <a:pt x="2016" y="432"/>
                </a:cubicBezTo>
                <a:cubicBezTo>
                  <a:pt x="1768" y="424"/>
                  <a:pt x="1536" y="200"/>
                  <a:pt x="1296" y="144"/>
                </a:cubicBezTo>
                <a:cubicBezTo>
                  <a:pt x="1056" y="88"/>
                  <a:pt x="736" y="0"/>
                  <a:pt x="576" y="96"/>
                </a:cubicBezTo>
                <a:cubicBezTo>
                  <a:pt x="416" y="192"/>
                  <a:pt x="360" y="560"/>
                  <a:pt x="336" y="720"/>
                </a:cubicBezTo>
                <a:cubicBezTo>
                  <a:pt x="312" y="880"/>
                  <a:pt x="456" y="960"/>
                  <a:pt x="432" y="1056"/>
                </a:cubicBezTo>
                <a:cubicBezTo>
                  <a:pt x="408" y="1152"/>
                  <a:pt x="264" y="1224"/>
                  <a:pt x="192" y="1296"/>
                </a:cubicBezTo>
                <a:cubicBezTo>
                  <a:pt x="120" y="1368"/>
                  <a:pt x="0" y="1400"/>
                  <a:pt x="0" y="1488"/>
                </a:cubicBezTo>
                <a:cubicBezTo>
                  <a:pt x="0" y="1576"/>
                  <a:pt x="112" y="1672"/>
                  <a:pt x="192" y="1776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 w="2857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Oval 15"/>
          <p:cNvSpPr>
            <a:spLocks noChangeAspect="1" noChangeArrowheads="1"/>
          </p:cNvSpPr>
          <p:nvPr/>
        </p:nvSpPr>
        <p:spPr bwMode="auto">
          <a:xfrm>
            <a:off x="1208088" y="6137275"/>
            <a:ext cx="92075" cy="92075"/>
          </a:xfrm>
          <a:prstGeom prst="ellipse">
            <a:avLst/>
          </a:prstGeom>
          <a:solidFill>
            <a:srgbClr val="00CC00"/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6"/>
          <p:cNvSpPr>
            <a:spLocks noChangeShapeType="1"/>
          </p:cNvSpPr>
          <p:nvPr/>
        </p:nvSpPr>
        <p:spPr bwMode="auto">
          <a:xfrm rot="-2400000">
            <a:off x="4908550" y="5022850"/>
            <a:ext cx="40386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Oval 17"/>
          <p:cNvSpPr>
            <a:spLocks noChangeAspect="1" noChangeArrowheads="1"/>
          </p:cNvSpPr>
          <p:nvPr/>
        </p:nvSpPr>
        <p:spPr bwMode="auto">
          <a:xfrm>
            <a:off x="8516938" y="3779838"/>
            <a:ext cx="92075" cy="92075"/>
          </a:xfrm>
          <a:prstGeom prst="ellipse">
            <a:avLst/>
          </a:prstGeom>
          <a:solidFill>
            <a:srgbClr val="00CC00"/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Oval 18"/>
          <p:cNvSpPr>
            <a:spLocks noChangeAspect="1" noChangeArrowheads="1"/>
          </p:cNvSpPr>
          <p:nvPr/>
        </p:nvSpPr>
        <p:spPr bwMode="auto">
          <a:xfrm>
            <a:off x="5308600" y="6289675"/>
            <a:ext cx="92075" cy="92075"/>
          </a:xfrm>
          <a:prstGeom prst="ellipse">
            <a:avLst/>
          </a:prstGeom>
          <a:solidFill>
            <a:srgbClr val="00CC00"/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9"/>
          <p:cNvSpPr>
            <a:spLocks noChangeShapeType="1"/>
          </p:cNvSpPr>
          <p:nvPr/>
        </p:nvSpPr>
        <p:spPr bwMode="auto">
          <a:xfrm>
            <a:off x="952500" y="5680075"/>
            <a:ext cx="284163" cy="43815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9320000">
            <a:off x="5900717" y="5519738"/>
            <a:ext cx="1214480" cy="2376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20000">
            <a:off x="2441553" y="6005513"/>
            <a:ext cx="1214481" cy="2376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113" name="Line 20"/>
          <p:cNvSpPr>
            <a:spLocks noChangeShapeType="1"/>
          </p:cNvSpPr>
          <p:nvPr/>
        </p:nvSpPr>
        <p:spPr bwMode="auto">
          <a:xfrm flipV="1">
            <a:off x="8496300" y="3898900"/>
            <a:ext cx="76200" cy="1554163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14" name="Group 22"/>
          <p:cNvGrpSpPr>
            <a:grpSpLocks/>
          </p:cNvGrpSpPr>
          <p:nvPr/>
        </p:nvGrpSpPr>
        <p:grpSpPr bwMode="auto">
          <a:xfrm>
            <a:off x="76200" y="4876800"/>
            <a:ext cx="1981200" cy="822325"/>
            <a:chOff x="48" y="3072"/>
            <a:chExt cx="1248" cy="518"/>
          </a:xfrm>
        </p:grpSpPr>
        <p:sp>
          <p:nvSpPr>
            <p:cNvPr id="4132" name="Rectangle 23"/>
            <p:cNvSpPr>
              <a:spLocks noChangeArrowheads="1"/>
            </p:cNvSpPr>
            <p:nvPr/>
          </p:nvSpPr>
          <p:spPr bwMode="auto">
            <a:xfrm>
              <a:off x="48" y="3072"/>
              <a:ext cx="1248" cy="51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33" name="Picture 24" descr="txp_fig"/>
            <p:cNvPicPr>
              <a:picLocks noChangeAspect="1" noChangeArrowheads="1"/>
            </p:cNvPicPr>
            <p:nvPr>
              <p:custDataLst>
                <p:tags r:id="rId15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" y="3250"/>
              <a:ext cx="1036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34" name="Picture 25" descr="txp_fig"/>
            <p:cNvPicPr>
              <a:picLocks noChangeAspect="1" noChangeArrowheads="1"/>
            </p:cNvPicPr>
            <p:nvPr>
              <p:custDataLst>
                <p:tags r:id="rId16"/>
              </p:custDataLst>
            </p:nvPr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" y="3423"/>
              <a:ext cx="1205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35" name="Picture 26" descr="txp_fig"/>
            <p:cNvPicPr>
              <a:picLocks noChangeAspect="1" noChangeArrowheads="1"/>
            </p:cNvPicPr>
            <p:nvPr>
              <p:custDataLst>
                <p:tags r:id="rId17"/>
              </p:custDataLst>
            </p:nvPr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" y="3098"/>
              <a:ext cx="1078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15" name="Line 27"/>
          <p:cNvSpPr>
            <a:spLocks noChangeShapeType="1"/>
          </p:cNvSpPr>
          <p:nvPr/>
        </p:nvSpPr>
        <p:spPr bwMode="auto">
          <a:xfrm flipH="1" flipV="1">
            <a:off x="8647113" y="3855168"/>
            <a:ext cx="347662" cy="40163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6" name="Picture 2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28600"/>
            <a:ext cx="627697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7" name="Line 31"/>
          <p:cNvSpPr>
            <a:spLocks noChangeShapeType="1"/>
          </p:cNvSpPr>
          <p:nvPr/>
        </p:nvSpPr>
        <p:spPr bwMode="auto">
          <a:xfrm rot="21000000" flipV="1">
            <a:off x="8478838" y="2895600"/>
            <a:ext cx="401637" cy="91440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18" name="Picture 33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038" y="3325813"/>
            <a:ext cx="169862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9" name="Picture 3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3048000"/>
            <a:ext cx="2195512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20" name="Group 35"/>
          <p:cNvGrpSpPr>
            <a:grpSpLocks/>
          </p:cNvGrpSpPr>
          <p:nvPr/>
        </p:nvGrpSpPr>
        <p:grpSpPr bwMode="auto">
          <a:xfrm>
            <a:off x="7239000" y="5451475"/>
            <a:ext cx="1828800" cy="511175"/>
            <a:chOff x="4560" y="3434"/>
            <a:chExt cx="1152" cy="322"/>
          </a:xfrm>
        </p:grpSpPr>
        <p:sp>
          <p:nvSpPr>
            <p:cNvPr id="4129" name="Rectangle 36"/>
            <p:cNvSpPr>
              <a:spLocks noChangeArrowheads="1"/>
            </p:cNvSpPr>
            <p:nvPr/>
          </p:nvSpPr>
          <p:spPr bwMode="auto">
            <a:xfrm>
              <a:off x="4560" y="3434"/>
              <a:ext cx="1152" cy="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8575">
              <a:solidFill>
                <a:srgbClr val="00CC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30" name="Picture 37" descr="txp_fig"/>
            <p:cNvPicPr>
              <a:picLocks noChangeAspect="1" noChangeArrowheads="1"/>
            </p:cNvPicPr>
            <p:nvPr>
              <p:custDataLst>
                <p:tags r:id="rId13"/>
              </p:custDataLst>
            </p:nvPr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4" y="3460"/>
              <a:ext cx="111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31" name="Picture 38" descr="txp_fig"/>
            <p:cNvPicPr>
              <a:picLocks noChangeAspect="1" noChangeArrowheads="1"/>
            </p:cNvPicPr>
            <p:nvPr>
              <p:custDataLst>
                <p:tags r:id="rId14"/>
              </p:custDataLst>
            </p:nvPr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" y="3607"/>
              <a:ext cx="806" cy="1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21" name="Rectangle 40"/>
          <p:cNvSpPr>
            <a:spLocks noChangeArrowheads="1"/>
          </p:cNvSpPr>
          <p:nvPr/>
        </p:nvSpPr>
        <p:spPr bwMode="auto">
          <a:xfrm>
            <a:off x="6918325" y="1140543"/>
            <a:ext cx="2133600" cy="887412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5388" y="1451693"/>
            <a:ext cx="915987" cy="2404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23" name="Picture 4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113" y="1729505"/>
            <a:ext cx="201295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4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8" y="1175468"/>
            <a:ext cx="2058987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25" name="Line 45"/>
          <p:cNvSpPr>
            <a:spLocks noChangeShapeType="1"/>
          </p:cNvSpPr>
          <p:nvPr/>
        </p:nvSpPr>
        <p:spPr bwMode="auto">
          <a:xfrm flipH="1" flipV="1">
            <a:off x="5448300" y="6329363"/>
            <a:ext cx="420688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Line 46"/>
          <p:cNvSpPr>
            <a:spLocks noChangeShapeType="1"/>
          </p:cNvSpPr>
          <p:nvPr/>
        </p:nvSpPr>
        <p:spPr bwMode="auto">
          <a:xfrm>
            <a:off x="8802688" y="2027955"/>
            <a:ext cx="182562" cy="222567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Rectangle 47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Rectangle 48"/>
          <p:cNvSpPr>
            <a:spLocks noChangeArrowheads="1"/>
          </p:cNvSpPr>
          <p:nvPr/>
        </p:nvSpPr>
        <p:spPr bwMode="auto">
          <a:xfrm>
            <a:off x="8229600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27"/>
          <p:cNvSpPr>
            <a:spLocks noChangeShapeType="1"/>
          </p:cNvSpPr>
          <p:nvPr/>
        </p:nvSpPr>
        <p:spPr bwMode="auto">
          <a:xfrm flipV="1">
            <a:off x="7620001" y="3871913"/>
            <a:ext cx="782496" cy="13565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C$ be the circle of radius $1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9"/>
  <p:tag name="PICTUREFILESIZE" val="2230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bout the fixed pi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59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the parametrization that complet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0"/>
  <p:tag name="PICTUREFILESIZE" val="309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one revolution around $C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180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a constant speed of $20\pi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2041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\displaystyle{\int_C\omega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5"/>
  <p:tag name="PICTUREFILESIZE" val="1526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at the legs both have length 5, {\color{red}not} 10.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8"/>
  <p:tag name="PICTUREFILESIZE" val="3104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0,1}&#10;$45^\circ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"/>
  <p:tag name="PICTUREFILESIZE" val="350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{red}first leg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75"/>
  <p:tag name="PICTUREFILESIZE" val="702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{red}second leg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04"/>
  <p:tag name="PICTUREFILESIZE" val="954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43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4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How can we find the area enclosed?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63"/>
  <p:tag name="PICTUREFILESIZE" val="2576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length=5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792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length=5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2"/>
  <p:tag name="PICTUREFILESIZE" val="792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{\color[rgb]{0,.8,0}TOP VIEW OF A DRAWING&#10;BOARD}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396"/>
  <p:tag name="PICTUREFILESIZE" val="299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{\color{blue}\phi}$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"/>
  <p:tag name="PICTUREFILESIZE" val="233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${\color{blue}\phi}$ varies in time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55"/>
  <p:tag name="PICTUREFILESIZE" val="1266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0,1}&#10;at $45^\circ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1"/>
  <p:tag name="PICTUREFILESIZE" val="55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1,0,1}&#10;to second leg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4"/>
  <p:tag name="PICTUREFILESIZE" val="1096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1,0,1}&#10;wheel; always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7"/>
  <p:tag name="PICTUREFILESIZE" val="120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stylus; traces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31"/>
  <p:tag name="PICTUREFILESIZE" val="110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mis-designed planimeter has i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1"/>
  <p:tag name="PICTUREFILESIZE" val="2639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the curve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95"/>
  <p:tag name="PICTUREFILESIZE" val="737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down to the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2"/>
  <p:tag name="PICTUREFILESIZE" val="986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drawing board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42"/>
  <p:tag name="PICTUREFILESIZE" val="1257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fixed; pinned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7"/>
  <p:tag name="PICTUREFILESIZE" val="1054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\&amp; swings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92"/>
  <p:tag name="PICTUREFILESIZE" val="909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&#10;\usepackage{color,amssymb}&#10;\pagestyle{empty}&#10;\begin{document}&#10;\color[rgb]{0,.8,0}&#10;hinge; pivots&#10;\end{document}&#10;"/>
  <p:tag name="EXTERNALNAME" val="txp_fig"/>
  <p:tag name="BLEND" val="0"/>
  <p:tag name="TRANSPARENT" val="0"/>
  <p:tag name="RESOLUTION" val="1200"/>
  <p:tag name="WORKAROUNDTRANSPARENCYBUG" val="0"/>
  <p:tag name="ALLOWFONTSUBSTITUTION" val="0"/>
  <p:tag name="BITMAPFORMAT" val="png256"/>
  <p:tag name="ORIGWIDTH" val="127"/>
  <p:tag name="PICTUREFILESIZE" val="10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heel at $45^\circ$ to the second leg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8"/>
  <p:tag name="PICTUREFILESIZE" val="242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rather than} perpendicular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1"/>
  <p:tag name="PICTUREFILESIZE" val="2036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(See the next slide for a diagram, and not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199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Recompute} the form $\omega$ that describ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1"/>
  <p:tag name="PICTUREFILESIZE" val="295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rate of turning of the wheel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8"/>
  <p:tag name="PICTUREFILESIZE" val="2420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following this new (erroneous) design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3"/>
  <p:tag name="PICTUREFILESIZE" val="310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3085</TotalTime>
  <Words>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360</cp:revision>
  <dcterms:created xsi:type="dcterms:W3CDTF">2007-11-29T22:28:17Z</dcterms:created>
  <dcterms:modified xsi:type="dcterms:W3CDTF">2011-10-24T18:12:42Z</dcterms:modified>
</cp:coreProperties>
</file>