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49" r:id="rId2"/>
    <p:sldId id="650" r:id="rId3"/>
    <p:sldId id="660" r:id="rId4"/>
    <p:sldId id="661" r:id="rId5"/>
    <p:sldId id="662" r:id="rId6"/>
    <p:sldId id="663" r:id="rId7"/>
    <p:sldId id="656" r:id="rId8"/>
    <p:sldId id="664" r:id="rId9"/>
    <p:sldId id="658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C56D908F-4858-4C4D-9415-87D406AB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A01C-19B1-4205-8782-FA57A76876CD}" type="slidenum">
              <a:rPr lang="en-US"/>
              <a:pPr/>
              <a:t>1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771F-DA91-4841-A035-349EE492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F072-9127-4D1D-9557-7F3EFFBD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1D20-887E-4366-9A9F-41DE30981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73C7-DB95-4E4A-B0E0-98D7CA49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385-111A-45B8-8B48-9B1E85376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2922-1A33-4220-B4DD-FD7EED80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E605-0ADE-442E-9895-0F38B355A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FE67-F573-4D46-B4BA-C8402C6B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70B6-A64A-4E95-BEF3-856EFBFA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533A-1826-4517-83E5-309238EF2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06A-4F5C-4F1D-B9E5-484A1470B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CCFD0B-40C7-4688-902C-A5FB40FB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" Type="http://schemas.openxmlformats.org/officeDocument/2006/relationships/tags" Target="../tags/tag6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18.png"/><Relationship Id="rId39" Type="http://schemas.openxmlformats.org/officeDocument/2006/relationships/image" Target="../media/image30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26.png"/><Relationship Id="rId42" Type="http://schemas.openxmlformats.org/officeDocument/2006/relationships/image" Target="../media/image33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5.png"/><Relationship Id="rId38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21.png"/><Relationship Id="rId41" Type="http://schemas.openxmlformats.org/officeDocument/2006/relationships/image" Target="../media/image3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1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20.png"/><Relationship Id="rId36" Type="http://schemas.openxmlformats.org/officeDocument/2006/relationships/image" Target="../media/image27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3.png"/><Relationship Id="rId44" Type="http://schemas.openxmlformats.org/officeDocument/2006/relationships/image" Target="../media/image3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12.png"/><Relationship Id="rId4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8.xml"/><Relationship Id="rId21" Type="http://schemas.openxmlformats.org/officeDocument/2006/relationships/image" Target="../media/image44.pn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0.png"/><Relationship Id="rId2" Type="http://schemas.openxmlformats.org/officeDocument/2006/relationships/tags" Target="../tags/tag47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38.png"/><Relationship Id="rId10" Type="http://schemas.openxmlformats.org/officeDocument/2006/relationships/tags" Target="../tags/tag55.xml"/><Relationship Id="rId19" Type="http://schemas.openxmlformats.org/officeDocument/2006/relationships/image" Target="../media/image4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7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tags" Target="../tags/tag59.xml"/><Relationship Id="rId21" Type="http://schemas.openxmlformats.org/officeDocument/2006/relationships/image" Target="../media/image51.png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5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44.png"/><Relationship Id="rId10" Type="http://schemas.openxmlformats.org/officeDocument/2006/relationships/tags" Target="../tags/tag66.xml"/><Relationship Id="rId19" Type="http://schemas.openxmlformats.org/officeDocument/2006/relationships/image" Target="../media/image4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3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60.png"/><Relationship Id="rId42" Type="http://schemas.openxmlformats.org/officeDocument/2006/relationships/image" Target="../media/image66.png"/><Relationship Id="rId47" Type="http://schemas.openxmlformats.org/officeDocument/2006/relationships/image" Target="../media/image1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9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55.png"/><Relationship Id="rId41" Type="http://schemas.openxmlformats.org/officeDocument/2006/relationships/image" Target="../media/image6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image" Target="../media/image54.png"/><Relationship Id="rId36" Type="http://schemas.openxmlformats.org/officeDocument/2006/relationships/image" Target="../media/image7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57.png"/><Relationship Id="rId44" Type="http://schemas.openxmlformats.org/officeDocument/2006/relationships/image" Target="../media/image6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.png"/><Relationship Id="rId43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81.png"/><Relationship Id="rId42" Type="http://schemas.openxmlformats.org/officeDocument/2006/relationships/image" Target="../media/image1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76.png"/><Relationship Id="rId41" Type="http://schemas.openxmlformats.org/officeDocument/2006/relationships/image" Target="../media/image88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78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1.png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image" Target="../media/image96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image" Target="../media/image91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image" Target="../media/image93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103.png"/><Relationship Id="rId26" Type="http://schemas.openxmlformats.org/officeDocument/2006/relationships/image" Target="../media/image99.png"/><Relationship Id="rId3" Type="http://schemas.openxmlformats.org/officeDocument/2006/relationships/tags" Target="../tags/tag141.xml"/><Relationship Id="rId21" Type="http://schemas.openxmlformats.org/officeDocument/2006/relationships/image" Target="../media/image106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5.png"/><Relationship Id="rId29" Type="http://schemas.openxmlformats.org/officeDocument/2006/relationships/image" Target="../media/image112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09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08.png"/><Relationship Id="rId28" Type="http://schemas.openxmlformats.org/officeDocument/2006/relationships/image" Target="../media/image111.png"/><Relationship Id="rId10" Type="http://schemas.openxmlformats.org/officeDocument/2006/relationships/tags" Target="../tags/tag148.xml"/><Relationship Id="rId19" Type="http://schemas.openxmlformats.org/officeDocument/2006/relationships/image" Target="../media/image104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107.png"/><Relationship Id="rId27" Type="http://schemas.openxmlformats.org/officeDocument/2006/relationships/image" Target="../media/image100.png"/><Relationship Id="rId30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A642-20A4-4C53-B28A-151FC550873D}" type="slidenum">
              <a:rPr lang="en-US"/>
              <a:pPr/>
              <a:t>1</a:t>
            </a:fld>
            <a:endParaRPr lang="en-US"/>
          </a:p>
        </p:txBody>
      </p:sp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3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Optimization</a:t>
            </a:r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75" y="471814"/>
            <a:ext cx="6424356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5" y="77244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824278"/>
            <a:ext cx="7142037" cy="320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72" y="5187110"/>
            <a:ext cx="7122416" cy="340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523844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4819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5656678"/>
            <a:ext cx="7198413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90" y="6029194"/>
            <a:ext cx="559155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526" y="6486394"/>
            <a:ext cx="368387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597" y="6451341"/>
            <a:ext cx="2890241" cy="377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 bwMode="auto">
          <a:xfrm>
            <a:off x="2909170" y="2011680"/>
            <a:ext cx="3017520" cy="2560320"/>
            <a:chOff x="2909170" y="2011680"/>
            <a:chExt cx="3017520" cy="256032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9482" y="2115758"/>
              <a:ext cx="160110" cy="133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8510" y="2082535"/>
              <a:ext cx="654318" cy="200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1705" y="2049258"/>
              <a:ext cx="1067306" cy="266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7839" y="2447909"/>
              <a:ext cx="2307854" cy="2054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 bwMode="auto">
            <a:xfrm>
              <a:off x="2909170" y="2341003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Rectangle 44"/>
            <p:cNvSpPr/>
            <p:nvPr/>
          </p:nvSpPr>
          <p:spPr bwMode="auto">
            <a:xfrm>
              <a:off x="2909170" y="2011680"/>
              <a:ext cx="3017520" cy="256032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2909170" y="2380154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909170" y="2722532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909170" y="3091006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909170" y="345948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2909170" y="384048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909170" y="422148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416474" y="2011680"/>
              <a:ext cx="0" cy="25603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10414" y="2011680"/>
              <a:ext cx="0" cy="25603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378896" y="2011680"/>
              <a:ext cx="0" cy="25603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52192"/>
            <a:ext cx="6158991" cy="359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1193796"/>
            <a:ext cx="614103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 bwMode="auto">
          <a:xfrm>
            <a:off x="2274142" y="621625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902542" y="6213828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52192"/>
            <a:ext cx="6158991" cy="359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9" y="15717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255118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888304"/>
            <a:ext cx="7048163" cy="320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2538660"/>
            <a:ext cx="2834372" cy="320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546682"/>
            <a:ext cx="2343830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3" y="37376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144" y="3706827"/>
            <a:ext cx="712305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983" y="6218755"/>
            <a:ext cx="226719" cy="189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1" y="457200"/>
            <a:ext cx="6688473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3" y="1951690"/>
            <a:ext cx="487466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3" y="2918616"/>
            <a:ext cx="4288567" cy="416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752" y="5003104"/>
            <a:ext cx="3853470" cy="302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>
            <a:off x="171635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91506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rot="16200000">
            <a:off x="2466166" y="603909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1688926" y="434340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2466165" y="435592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2466165" y="541391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7" name="Picture 89397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422726"/>
            <a:ext cx="4611341" cy="359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854874"/>
            <a:ext cx="5328618" cy="28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136417"/>
            <a:ext cx="4780346" cy="283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49268"/>
            <a:ext cx="4854911" cy="340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977" y="5146072"/>
            <a:ext cx="207448" cy="26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3979" name="Group 893978"/>
          <p:cNvGrpSpPr/>
          <p:nvPr/>
        </p:nvGrpSpPr>
        <p:grpSpPr>
          <a:xfrm>
            <a:off x="901874" y="4343400"/>
            <a:ext cx="1372269" cy="1837944"/>
            <a:chOff x="901874" y="4343400"/>
            <a:chExt cx="1372269" cy="1837944"/>
          </a:xfrm>
        </p:grpSpPr>
        <p:sp>
          <p:nvSpPr>
            <p:cNvPr id="893971" name="Arc 893970"/>
            <p:cNvSpPr>
              <a:spLocks noChangeAspect="1"/>
            </p:cNvSpPr>
            <p:nvPr/>
          </p:nvSpPr>
          <p:spPr bwMode="auto">
            <a:xfrm>
              <a:off x="901874" y="4343400"/>
              <a:ext cx="1371600" cy="1371600"/>
            </a:xfrm>
            <a:prstGeom prst="arc">
              <a:avLst>
                <a:gd name="adj1" fmla="val 1075225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93973" name="Straight Connector 893972"/>
            <p:cNvCxnSpPr/>
            <p:nvPr/>
          </p:nvCxnSpPr>
          <p:spPr bwMode="auto">
            <a:xfrm flipH="1">
              <a:off x="9025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2741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3975" name="Straight Connector 893974"/>
            <p:cNvCxnSpPr/>
            <p:nvPr/>
          </p:nvCxnSpPr>
          <p:spPr bwMode="auto">
            <a:xfrm>
              <a:off x="902542" y="6176250"/>
              <a:ext cx="13716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5109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3755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43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7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889348"/>
            <a:ext cx="5441111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282874"/>
            <a:ext cx="4666973" cy="37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727548"/>
            <a:ext cx="5215319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3" y="2133600"/>
            <a:ext cx="5044208" cy="37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590800"/>
            <a:ext cx="4930845" cy="320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3008081"/>
            <a:ext cx="4268982" cy="320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5" y="7724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869720"/>
            <a:ext cx="5044373" cy="283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092" y="1665536"/>
            <a:ext cx="5404984" cy="434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3003996"/>
            <a:ext cx="5327460" cy="359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161095"/>
            <a:ext cx="4799613" cy="359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589789"/>
            <a:ext cx="4877262" cy="283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284030"/>
            <a:ext cx="485556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033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9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3" y="10229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29885"/>
            <a:ext cx="7916743" cy="32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49507"/>
            <a:ext cx="717949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01112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301" y="22444"/>
            <a:ext cx="7426306" cy="377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82" y="2473749"/>
            <a:ext cx="7503883" cy="3776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2" y="2886603"/>
            <a:ext cx="6407223" cy="434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130" y="3392579"/>
            <a:ext cx="4404485" cy="359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815" y="2004023"/>
            <a:ext cx="5746994" cy="359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14" y="2571296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6" y="387696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3876963"/>
            <a:ext cx="7238771" cy="340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4319789"/>
            <a:ext cx="733368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03" y="4715198"/>
            <a:ext cx="3025572" cy="377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0" y="5313168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29" y="5245274"/>
            <a:ext cx="8335180" cy="359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802" y="5658074"/>
            <a:ext cx="2248798" cy="283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0" y="6050831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6040188"/>
            <a:ext cx="6200353" cy="359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072" y="6449860"/>
            <a:ext cx="4991116" cy="377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48827"/>
            <a:ext cx="7047243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3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30829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11836"/>
            <a:ext cx="6630537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399589"/>
            <a:ext cx="5931226" cy="340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432312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419786"/>
            <a:ext cx="6687886" cy="340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811133"/>
            <a:ext cx="6857930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204659"/>
            <a:ext cx="6952734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611755"/>
            <a:ext cx="6519324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992755"/>
            <a:ext cx="6215858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6384794"/>
            <a:ext cx="4817773" cy="320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265" y="451792"/>
            <a:ext cx="3929824" cy="434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6" y="8977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7511"/>
            <a:ext cx="3759800" cy="320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2418605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295515"/>
            <a:ext cx="6876867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806706"/>
            <a:ext cx="7027265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954" y="3203840"/>
            <a:ext cx="5157632" cy="302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32" y="3602815"/>
            <a:ext cx="496831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679948"/>
            <a:ext cx="7330262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7101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703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033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 bwMode="auto">
          <a:xfrm>
            <a:off x="6684263" y="5438929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684263" y="3712233"/>
            <a:ext cx="0" cy="171907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8083295" y="3712233"/>
            <a:ext cx="0" cy="171907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6684263" y="3712233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2" name="Picture 8939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891815"/>
            <a:ext cx="8767103" cy="340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1703533"/>
            <a:ext cx="8806893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472527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97" y="1276788"/>
            <a:ext cx="8786070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134636"/>
            <a:ext cx="8617534" cy="340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535940"/>
            <a:ext cx="8768000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Rectangle 76"/>
          <p:cNvSpPr/>
          <p:nvPr/>
        </p:nvSpPr>
        <p:spPr bwMode="auto">
          <a:xfrm rot="10800000">
            <a:off x="228601" y="3423239"/>
            <a:ext cx="1947672" cy="22951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6675120" y="3423238"/>
            <a:ext cx="14173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8357616" y="3706702"/>
            <a:ext cx="0" cy="1728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6409943" y="3706702"/>
            <a:ext cx="0" cy="17282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6675120" y="5718383"/>
            <a:ext cx="14173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6400800" y="3712233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6400800" y="5438929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6684263" y="3410712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8083295" y="3428769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8083296" y="3712233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8083295" y="5438929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V="1">
            <a:off x="8083295" y="5436163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6684263" y="5436163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21762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2286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223032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2223032" y="5718382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14322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2411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H="1" flipV="1">
            <a:off x="2369336" y="3426286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2369336" y="4695590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" name="Picture 10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7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241" y="4465692"/>
            <a:ext cx="350295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1" name="Straight Connector 110"/>
          <p:cNvCxnSpPr/>
          <p:nvPr/>
        </p:nvCxnSpPr>
        <p:spPr bwMode="auto">
          <a:xfrm>
            <a:off x="3200401" y="369112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>
            <a:off x="3200401" y="5447110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3483864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4882896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882896" y="3691128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882896" y="5447110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4882896" y="5444062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3483864" y="5444062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 rot="10800000">
            <a:off x="3200401" y="3423238"/>
            <a:ext cx="1947672" cy="22951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6" name="Picture 1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5270660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Picture 1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5507915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Picture 1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5507915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Picture 1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5270660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2" name="Picture 1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Picture 1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4" name="Straight Connector 143"/>
          <p:cNvCxnSpPr/>
          <p:nvPr/>
        </p:nvCxnSpPr>
        <p:spPr bwMode="auto">
          <a:xfrm flipV="1">
            <a:off x="51480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flipV="1">
            <a:off x="32004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5194832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5194832" y="5718382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8" name="Picture 14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5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9" name="Picture 14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041" y="4465692"/>
            <a:ext cx="350295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0" name="Straight Arrow Connector 149"/>
          <p:cNvCxnSpPr/>
          <p:nvPr/>
        </p:nvCxnSpPr>
        <p:spPr bwMode="auto">
          <a:xfrm>
            <a:off x="44040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H="1">
            <a:off x="32129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/>
          <p:nvPr/>
        </p:nvCxnSpPr>
        <p:spPr bwMode="auto">
          <a:xfrm flipH="1" flipV="1">
            <a:off x="5339587" y="3426286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/>
          <p:nvPr/>
        </p:nvCxnSpPr>
        <p:spPr bwMode="auto">
          <a:xfrm flipH="1">
            <a:off x="5341136" y="4695590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 flipV="1">
            <a:off x="83484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 flipV="1">
            <a:off x="64008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8395232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>
            <a:off x="8395232" y="5718382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8" name="Picture 1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9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Picture 1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1441" y="4465692"/>
            <a:ext cx="350295" cy="228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0" name="Straight Arrow Connector 159"/>
          <p:cNvCxnSpPr/>
          <p:nvPr/>
        </p:nvCxnSpPr>
        <p:spPr bwMode="auto">
          <a:xfrm>
            <a:off x="76044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60"/>
          <p:cNvCxnSpPr/>
          <p:nvPr/>
        </p:nvCxnSpPr>
        <p:spPr bwMode="auto">
          <a:xfrm flipH="1">
            <a:off x="64133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61"/>
          <p:cNvCxnSpPr/>
          <p:nvPr/>
        </p:nvCxnSpPr>
        <p:spPr bwMode="auto">
          <a:xfrm flipH="1" flipV="1">
            <a:off x="8539987" y="3426286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2"/>
          <p:cNvCxnSpPr/>
          <p:nvPr/>
        </p:nvCxnSpPr>
        <p:spPr bwMode="auto">
          <a:xfrm flipH="1">
            <a:off x="8541536" y="4695590"/>
            <a:ext cx="1" cy="1005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36" y="435617"/>
            <a:ext cx="6688652" cy="377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2091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56684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52275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6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38200" y="2413348"/>
            <a:ext cx="4114800" cy="3733800"/>
            <a:chOff x="1788984" y="2895600"/>
            <a:chExt cx="4114800" cy="3733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788984" y="4724400"/>
              <a:ext cx="4114800" cy="19050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020824" y="3218688"/>
              <a:ext cx="2816352" cy="151790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endCxn id="47" idx="0"/>
            </p:cNvCxnSpPr>
            <p:nvPr/>
          </p:nvCxnSpPr>
          <p:spPr bwMode="auto">
            <a:xfrm>
              <a:off x="4823414" y="4724400"/>
              <a:ext cx="777240" cy="1219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2031446" y="3247229"/>
              <a:ext cx="0" cy="14771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004014" y="32004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H="1">
              <a:off x="5612846" y="4724400"/>
              <a:ext cx="0" cy="12161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5585414" y="59436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4498" y="2895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P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69809" y="4393504"/>
              <a:ext cx="449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0</a:t>
              </a:r>
              <a:endParaRPr lang="en-US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7836" y="58790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1178" y="521917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lang="en-US" sz="2000" i="1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79180">
              <a:off x="3012256" y="361191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5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3280765">
              <a:off x="4675827" y="51994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2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23348"/>
            <a:ext cx="6592892" cy="294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922" y="6552897"/>
            <a:ext cx="6917908" cy="247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757" y="429609"/>
            <a:ext cx="6668057" cy="34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620357"/>
            <a:ext cx="8273174" cy="35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594" y="2381581"/>
            <a:ext cx="4909822" cy="906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487" y="3410803"/>
            <a:ext cx="3720313" cy="283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30" y="3800613"/>
            <a:ext cx="2246922" cy="3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986490"/>
            <a:ext cx="7819718" cy="359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54661"/>
            <a:ext cx="1644050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3995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8588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31" y="923343"/>
            <a:ext cx="8027436" cy="320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31" y="1275603"/>
            <a:ext cx="8330966" cy="320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>
            <a:spLocks noChangeAspect="1"/>
          </p:cNvSpPr>
          <p:nvPr/>
        </p:nvSpPr>
        <p:spPr>
          <a:xfrm>
            <a:off x="984024" y="2734969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i="1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sz="2000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58417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3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8&quot;/&gt;&lt;property id=&quot;20307&quot; value=&quot;597&quot;/&gt;&lt;/object&gt;&lt;object type=&quot;3&quot; unique_id=&quot;64571&quot;&gt;&lt;property id=&quot;20148&quot; value=&quot;5&quot;/&gt;&lt;property id=&quot;20300&quot; value=&quot;Slide 5&quot;/&gt;&lt;property id=&quot;20307&quot; value=&quot;635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64835&quot;&gt;&lt;property id=&quot;20148&quot; value=&quot;5&quot;/&gt;&lt;property id=&quot;20300&quot; value=&quot;Slide 4&quot;/&gt;&lt;property id=&quot;20307&quot; value=&quot;639&quot;/&gt;&lt;/object&gt;&lt;object type=&quot;3&quot; unique_id=&quot;64901&quot;&gt;&lt;property id=&quot;20148&quot; value=&quot;5&quot;/&gt;&lt;property id=&quot;20300&quot; value=&quot;Slide 6&quot;/&gt;&lt;property id=&quot;20307&quot; value=&quot;640&quot;/&gt;&lt;/object&gt;&lt;object type=&quot;3&quot; unique_id=&quot;104856&quot;&gt;&lt;property id=&quot;20148&quot; value=&quot;5&quot;/&gt;&lt;property id=&quot;20300&quot; value=&quot;Slide 7&quot;/&gt;&lt;property id=&quot;20307&quot; value=&quot;641&quot;/&gt;&lt;/object&gt;&lt;object type=&quot;3&quot; unique_id=&quot;105011&quot;&gt;&lt;property id=&quot;20148&quot; value=&quot;5&quot;/&gt;&lt;property id=&quot;20300&quot; value=&quot;Slide 3&quot;/&gt;&lt;property id=&quot;20307&quot; value=&quot;644&quot;/&gt;&lt;/object&gt;&lt;object type=&quot;3&quot; unique_id=&quot;105012&quot;&gt;&lt;property id=&quot;20148&quot; value=&quot;5&quot;/&gt;&lt;property id=&quot;20300&quot; value=&quot;Slide 9&quot;/&gt;&lt;property id=&quot;20307&quot; value=&quot;642&quot;/&gt;&lt;/object&gt;&lt;object type=&quot;3&quot; unique_id=&quot;105013&quot;&gt;&lt;property id=&quot;20148&quot; value=&quot;5&quot;/&gt;&lt;property id=&quot;20300&quot; value=&quot;Slide 10&quot;/&gt;&lt;property id=&quot;20307&quot; value=&quot;643&quot;/&gt;&lt;/object&gt;&lt;object type=&quot;3&quot; unique_id=&quot;105014&quot;&gt;&lt;property id=&quot;20148&quot; value=&quot;5&quot;/&gt;&lt;property id=&quot;20300&quot; value=&quot;Slide 11&quot;/&gt;&lt;property id=&quot;20307&quot; value=&quot;645&quot;/&gt;&lt;/object&gt;&lt;object type=&quot;3&quot; unique_id=&quot;105015&quot;&gt;&lt;property id=&quot;20148&quot; value=&quot;5&quot;/&gt;&lt;property id=&quot;20300&quot; value=&quot;Slide 12&quot;/&gt;&lt;property id=&quot;20307&quot; value=&quot;646&quot;/&gt;&lt;/object&gt;&lt;object type=&quot;3&quot; unique_id=&quot;105339&quot;&gt;&lt;property id=&quot;20148&quot; value=&quot;5&quot;/&gt;&lt;property id=&quot;20300&quot; value=&quot;Slide 13&quot;/&gt;&lt;property id=&quot;20307&quot; value=&quot;647&quot;/&gt;&lt;/object&gt;&lt;object type=&quot;3&quot; unique_id=&quot;105357&quot;&gt;&lt;property id=&quot;20148&quot; value=&quot;5&quot;/&gt;&lt;property id=&quot;20300&quot; value=&quot;Slide 14&quot;/&gt;&lt;property id=&quot;20307&quot; value=&quot;648&quot;/&gt;&lt;/object&gt;&lt;object type=&quot;3&quot; unique_id=&quot;105374&quot;&gt;&lt;property id=&quot;20148&quot; value=&quot;5&quot;/&gt;&lt;property id=&quot;20300&quot; value=&quot;Slide 1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total area 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2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in the two pe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4x^2+225y^2=28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12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$ be the ellip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9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cribed in $E$ (with sides paralle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4080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radius and heigh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60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ircular cone inscribed in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14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6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exact solution by find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6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xes of $E$) whose area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960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per, we mark a {\color[rgb]{0,.8,0}green}-dashed square in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 these squares, we fold along the {\color{red}red}-dash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06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ner, each one of side length ${\color[rgb]{0,.8,0}s}$. After cutting&#10;\end{document}&#10;r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s as shown, creating an open-topped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3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of all the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2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um volume of such a bo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4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critical 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9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n $(11\hbox{ cm})\times(13\hbox{ cm})$ she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9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(7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3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You may {\color[rgb]{0,.8,0}assume} that&#10;{\color[rgb]{0,.8,0}$\exists$a unique} $Q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6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inimizes the travel time from $P$ to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must travel from point $P$ on l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3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Q_0$ so as to minimize travel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23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show} that&#10;$\displaystyle{\frac{\sin\theta_0}{\sin\phi_0}=\frac{5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026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ell's La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\theta_0$ and $\phi_0$ as shown in the&#10;pic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5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ng all pairs of rea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5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point $R$ in the water. My land speed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53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mph. My water speed is $2$ mph. I 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49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examine the following t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66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0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(7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1&amp;&amp;6&amp;\quad&amp;6\cr&#10;2&amp;&amp;5&amp;\quad&amp;10\cr&#10;3&amp;&amp;4&amp;\quad&amp;12\cr&#10;4&amp;&amp;3&amp;\quad&amp;12\cr&#10;5&amp;&amp;2&amp;\quad&amp;10\cr&#10;6&amp;&amp;1&amp;\quad&amp;6\c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345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ng all pairs of rea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7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is min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r+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4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u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5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op of the object in the diagr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ifference is equal to $9$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2u+5v=1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9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r^8+s^8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8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 meters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8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mensions $x$ and $y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ize the area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3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semicircle. The 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0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meter of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8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3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fencing (inclu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sum is equal to 7, we see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516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the perimeter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ior fencing) to be 1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7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ards. {\color[rgb]{1,0,1}Find} the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enclosed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) to be 400 feet$^2$.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7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cost of the fenc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5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ot of fencing costs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9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llar. {\color[rgb]{1,0,1}Find} the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0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(including all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8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is max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to build an open-topped cylindr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2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. {\color[rgb]{1,0,1}Find} the radius and 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have $850$ meters$^2$ of material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5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P$ on $L$ closest to $(4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67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minimizing $(x-4)^2+(y-1)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2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x+2y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5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line $3x+2y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97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sed on this table, {\color[rgb]{1,0,1}guess} a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line $N$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6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$L$ and passe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0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(4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8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Q$ that is on the 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7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L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L$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00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 in} $(4,1)$, $P$, $Q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8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aximizes the volume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dimensions of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6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a sphere of radius $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29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build two holding pens with 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9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eet of fencing. One is in the sha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00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square. The shape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2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n equilateral triangle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8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19748</TotalTime>
  <Words>21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2011</cp:revision>
  <dcterms:created xsi:type="dcterms:W3CDTF">2008-09-20T13:47:00Z</dcterms:created>
  <dcterms:modified xsi:type="dcterms:W3CDTF">2013-10-15T17:59:32Z</dcterms:modified>
</cp:coreProperties>
</file>