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93" r:id="rId2"/>
    <p:sldId id="801" r:id="rId3"/>
    <p:sldId id="799" r:id="rId4"/>
    <p:sldId id="800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11" autoAdjust="0"/>
    <p:restoredTop sz="99055" autoAdjust="0"/>
  </p:normalViewPr>
  <p:slideViewPr>
    <p:cSldViewPr>
      <p:cViewPr varScale="1">
        <p:scale>
          <a:sx n="78" d="100"/>
          <a:sy n="78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17740204-583B-473E-BEC3-F1C8B687F0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11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5D406-F3A1-446B-9834-8FA41E56F489}" type="slidenum">
              <a:rPr lang="en-US"/>
              <a:pPr/>
              <a:t>1</a:t>
            </a:fld>
            <a:endParaRPr lang="en-US"/>
          </a:p>
        </p:txBody>
      </p:sp>
      <p:sp>
        <p:nvSpPr>
          <p:cNvPr id="204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F7DC8-2BB1-4E8D-85FB-5225F3B5F4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2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44E9C-ED4A-4292-B466-FE3B795DFC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46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9C04D-A444-4FB5-8A6A-69D93953FA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1A53D-B7D4-48C4-A37D-024E21671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8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EEF87-2D42-497D-A014-3746DB636B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2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58582-4E89-4355-A712-77ED3F3BD0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9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8F27C-7D2A-47A1-953C-00A8906AA0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7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6DA7F-9350-4147-A2D3-9710604135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5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AC831-ED0E-4724-9943-6471C8382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9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9E730-FC3E-4037-8BE4-3F9BFC0BE8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9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52676-4B6C-4116-A9A7-92F4BE5B75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2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12A74C0-54DB-4437-B875-5B303DFE70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image" Target="../media/image7.png"/><Relationship Id="rId3" Type="http://schemas.openxmlformats.org/officeDocument/2006/relationships/tags" Target="../tags/tag6.xml"/><Relationship Id="rId21" Type="http://schemas.openxmlformats.org/officeDocument/2006/relationships/image" Target="../media/image2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6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10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5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4.png"/><Relationship Id="rId28" Type="http://schemas.openxmlformats.org/officeDocument/2006/relationships/image" Target="../media/image9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1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3.png"/><Relationship Id="rId27" Type="http://schemas.openxmlformats.org/officeDocument/2006/relationships/image" Target="../media/image8.png"/><Relationship Id="rId30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26" Type="http://schemas.openxmlformats.org/officeDocument/2006/relationships/image" Target="../media/image16.png"/><Relationship Id="rId3" Type="http://schemas.openxmlformats.org/officeDocument/2006/relationships/tags" Target="../tags/tag25.xml"/><Relationship Id="rId21" Type="http://schemas.openxmlformats.org/officeDocument/2006/relationships/image" Target="../media/image12.png"/><Relationship Id="rId34" Type="http://schemas.openxmlformats.org/officeDocument/2006/relationships/image" Target="../media/image24.png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image" Target="../media/image15.png"/><Relationship Id="rId33" Type="http://schemas.openxmlformats.org/officeDocument/2006/relationships/image" Target="../media/image23.png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19.png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24" Type="http://schemas.openxmlformats.org/officeDocument/2006/relationships/image" Target="../media/image14.png"/><Relationship Id="rId32" Type="http://schemas.openxmlformats.org/officeDocument/2006/relationships/image" Target="../media/image22.png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23" Type="http://schemas.openxmlformats.org/officeDocument/2006/relationships/image" Target="../media/image13.png"/><Relationship Id="rId28" Type="http://schemas.openxmlformats.org/officeDocument/2006/relationships/image" Target="../media/image18.png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31" Type="http://schemas.openxmlformats.org/officeDocument/2006/relationships/image" Target="../media/image21.png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image" Target="../media/image3.png"/><Relationship Id="rId27" Type="http://schemas.openxmlformats.org/officeDocument/2006/relationships/image" Target="../media/image17.png"/><Relationship Id="rId30" Type="http://schemas.openxmlformats.org/officeDocument/2006/relationships/image" Target="../media/image20.png"/><Relationship Id="rId35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26" Type="http://schemas.openxmlformats.org/officeDocument/2006/relationships/image" Target="../media/image31.png"/><Relationship Id="rId3" Type="http://schemas.openxmlformats.org/officeDocument/2006/relationships/tags" Target="../tags/tag44.xml"/><Relationship Id="rId21" Type="http://schemas.openxmlformats.org/officeDocument/2006/relationships/image" Target="../media/image26.png"/><Relationship Id="rId34" Type="http://schemas.openxmlformats.org/officeDocument/2006/relationships/image" Target="../media/image39.png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5" Type="http://schemas.openxmlformats.org/officeDocument/2006/relationships/image" Target="../media/image30.png"/><Relationship Id="rId33" Type="http://schemas.openxmlformats.org/officeDocument/2006/relationships/image" Target="../media/image38.png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image" Target="../media/image25.png"/><Relationship Id="rId29" Type="http://schemas.openxmlformats.org/officeDocument/2006/relationships/image" Target="../media/image34.png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24" Type="http://schemas.openxmlformats.org/officeDocument/2006/relationships/image" Target="../media/image29.png"/><Relationship Id="rId32" Type="http://schemas.openxmlformats.org/officeDocument/2006/relationships/image" Target="../media/image37.png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23" Type="http://schemas.openxmlformats.org/officeDocument/2006/relationships/image" Target="../media/image28.png"/><Relationship Id="rId28" Type="http://schemas.openxmlformats.org/officeDocument/2006/relationships/image" Target="../media/image33.png"/><Relationship Id="rId10" Type="http://schemas.openxmlformats.org/officeDocument/2006/relationships/tags" Target="../tags/tag51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36.png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Relationship Id="rId22" Type="http://schemas.openxmlformats.org/officeDocument/2006/relationships/image" Target="../media/image27.png"/><Relationship Id="rId27" Type="http://schemas.openxmlformats.org/officeDocument/2006/relationships/image" Target="../media/image32.png"/><Relationship Id="rId30" Type="http://schemas.openxmlformats.org/officeDocument/2006/relationships/image" Target="../media/image35.png"/><Relationship Id="rId3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42E1-B2D7-414C-B03A-EE4DFDC18C35}" type="slidenum">
              <a:rPr lang="en-US"/>
              <a:pPr/>
              <a:t>1</a:t>
            </a:fld>
            <a:endParaRPr lang="en-US"/>
          </a:p>
        </p:txBody>
      </p:sp>
      <p:sp>
        <p:nvSpPr>
          <p:cNvPr id="2046978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6979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/>
              <a:t>The </a:t>
            </a:r>
            <a:r>
              <a:rPr lang="en-US" sz="2400" dirty="0" smtClean="0"/>
              <a:t>Integral </a:t>
            </a:r>
            <a:r>
              <a:rPr lang="en-US" sz="2400" dirty="0"/>
              <a:t>Mean Value Theorem</a:t>
            </a:r>
          </a:p>
        </p:txBody>
      </p:sp>
      <p:sp>
        <p:nvSpPr>
          <p:cNvPr id="2046980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301652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10" name="Picture 9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4" y="2994810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20" y="2969758"/>
            <a:ext cx="4893980" cy="3593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3651" y="3375810"/>
            <a:ext cx="4233214" cy="4161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7" y="365388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20" y="76200"/>
            <a:ext cx="4137768" cy="8309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4" y="1660788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735420" y="1371600"/>
            <a:ext cx="4137768" cy="830954"/>
            <a:chOff x="1735420" y="1371600"/>
            <a:chExt cx="4137768" cy="830954"/>
          </a:xfrm>
        </p:grpSpPr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35420" y="1371600"/>
              <a:ext cx="4137768" cy="830954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8" name="Line 112"/>
            <p:cNvSpPr>
              <a:spLocks noChangeShapeType="1"/>
            </p:cNvSpPr>
            <p:nvPr/>
          </p:nvSpPr>
          <p:spPr bwMode="auto">
            <a:xfrm>
              <a:off x="2781822" y="1816274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4" name="Picture 2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1" y="4460662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34" y="4435610"/>
            <a:ext cx="4893980" cy="3593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97355" y="4841662"/>
            <a:ext cx="4819510" cy="4343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5966477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36" y="5941425"/>
            <a:ext cx="4893980" cy="3593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79911" y="6347477"/>
            <a:ext cx="5536954" cy="4342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4651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94191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275932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24668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74669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4970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102296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36" y="77244"/>
            <a:ext cx="4893980" cy="3593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3593" y="483296"/>
            <a:ext cx="3778428" cy="3400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1543101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1735436" y="1246340"/>
            <a:ext cx="3476809" cy="869485"/>
            <a:chOff x="1735436" y="1246340"/>
            <a:chExt cx="3476809" cy="869485"/>
          </a:xfrm>
        </p:grpSpPr>
        <p:pic>
          <p:nvPicPr>
            <p:cNvPr id="13" name="Picture 12" descr="txp_fig"/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35436" y="1246340"/>
              <a:ext cx="3476809" cy="869485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5" name="Line 112"/>
            <p:cNvSpPr>
              <a:spLocks noChangeShapeType="1"/>
            </p:cNvSpPr>
            <p:nvPr/>
          </p:nvSpPr>
          <p:spPr bwMode="auto">
            <a:xfrm>
              <a:off x="2793862" y="1701141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6" name="Picture 1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28369" y="2264080"/>
            <a:ext cx="5177424" cy="8502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3598413"/>
            <a:ext cx="1417273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9" name="Group 18"/>
          <p:cNvGrpSpPr/>
          <p:nvPr/>
        </p:nvGrpSpPr>
        <p:grpSpPr>
          <a:xfrm>
            <a:off x="1735436" y="3276600"/>
            <a:ext cx="5100888" cy="887554"/>
            <a:chOff x="1735436" y="3276600"/>
            <a:chExt cx="5100888" cy="887554"/>
          </a:xfrm>
        </p:grpSpPr>
        <p:pic>
          <p:nvPicPr>
            <p:cNvPr id="18" name="Picture 17" descr="txp_fig"/>
            <p:cNvPicPr>
              <a:picLocks noChangeAspect="1"/>
            </p:cNvPicPr>
            <p:nvPr>
              <p:custDataLst>
                <p:tags r:id="rId18"/>
              </p:custDataLst>
            </p:nvPr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35436" y="3276600"/>
              <a:ext cx="5100888" cy="887554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7" name="Line 112"/>
            <p:cNvSpPr>
              <a:spLocks noChangeShapeType="1"/>
            </p:cNvSpPr>
            <p:nvPr/>
          </p:nvSpPr>
          <p:spPr bwMode="auto">
            <a:xfrm>
              <a:off x="2798699" y="3756453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1" name="Picture 1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2" y="4595752"/>
            <a:ext cx="1417276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30" y="4570956"/>
            <a:ext cx="6292654" cy="35941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3139" y="4955406"/>
            <a:ext cx="7708133" cy="3774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64" name="Picture 89396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3148" y="5391083"/>
            <a:ext cx="7594792" cy="3400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66" name="Picture 89396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3148" y="6231809"/>
            <a:ext cx="5460258" cy="3593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3148" y="5761182"/>
            <a:ext cx="7953652" cy="4341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9352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82880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88865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885532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909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9" name="Picture 5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88" y="113057"/>
            <a:ext cx="1644036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5444" y="88005"/>
            <a:ext cx="5461238" cy="3593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7971" y="540683"/>
            <a:ext cx="3118020" cy="8503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1520778"/>
            <a:ext cx="7560311" cy="3594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33795" y="1940921"/>
            <a:ext cx="5328736" cy="3775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Picture 5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85" y="2755726"/>
            <a:ext cx="1644039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3956" y="2743200"/>
            <a:ext cx="6689571" cy="3401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664" y="3144494"/>
            <a:ext cx="7728989" cy="3208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664" y="3543723"/>
            <a:ext cx="6953390" cy="3208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59712" y="3940796"/>
            <a:ext cx="5612952" cy="37759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8660" y="5094669"/>
            <a:ext cx="5406383" cy="3776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9785" y="4573074"/>
            <a:ext cx="8200275" cy="3775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71043" y="5516861"/>
            <a:ext cx="4138673" cy="3208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9221" y="5996190"/>
            <a:ext cx="7597208" cy="3775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208" y="6414753"/>
            <a:ext cx="6710115" cy="3027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04628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06052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2423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14130&quot;&gt;&lt;property id=&quot;20148&quot; value=&quot;5&quot;/&gt;&lt;property id=&quot;20300&quot; value=&quot;Slide 2&quot;/&gt;&lt;property id=&quot;20307&quot; value=&quot;738&quot;/&gt;&lt;/object&gt;&lt;object type=&quot;3&quot; unique_id=&quot;114882&quot;&gt;&lt;property id=&quot;20148&quot; value=&quot;5&quot;/&gt;&lt;property id=&quot;20300&quot; value=&quot;Slide 28&quot;/&gt;&lt;property id=&quot;20307&quot; value=&quot;746&quot;/&gt;&lt;/object&gt;&lt;object type=&quot;3&quot; unique_id=&quot;114901&quot;&gt;&lt;property id=&quot;20148&quot; value=&quot;5&quot;/&gt;&lt;property id=&quot;20300&quot; value=&quot;Slide 3&quot;/&gt;&lt;property id=&quot;20307&quot; value=&quot;748&quot;/&gt;&lt;/object&gt;&lt;object type=&quot;3&quot; unique_id=&quot;114922&quot;&gt;&lt;property id=&quot;20148&quot; value=&quot;5&quot;/&gt;&lt;property id=&quot;20300&quot; value=&quot;Slide 4&quot;/&gt;&lt;property id=&quot;20307&quot; value=&quot;749&quot;/&gt;&lt;/object&gt;&lt;object type=&quot;3&quot; unique_id=&quot;114989&quot;&gt;&lt;property id=&quot;20148&quot; value=&quot;5&quot;/&gt;&lt;property id=&quot;20300&quot; value=&quot;Slide 7&quot;/&gt;&lt;property id=&quot;20307&quot; value=&quot;750&quot;/&gt;&lt;/object&gt;&lt;object type=&quot;3&quot; unique_id=&quot;115086&quot;&gt;&lt;property id=&quot;20148&quot; value=&quot;5&quot;/&gt;&lt;property id=&quot;20300&quot; value=&quot;Slide 6&quot;/&gt;&lt;property id=&quot;20307&quot; value=&quot;751&quot;/&gt;&lt;/object&gt;&lt;object type=&quot;3&quot; unique_id=&quot;115126&quot;&gt;&lt;property id=&quot;20148&quot; value=&quot;5&quot;/&gt;&lt;property id=&quot;20300&quot; value=&quot;Slide 5&quot;/&gt;&lt;property id=&quot;20307&quot; value=&quot;752&quot;/&gt;&lt;/object&gt;&lt;object type=&quot;3&quot; unique_id=&quot;115225&quot;&gt;&lt;property id=&quot;20148&quot; value=&quot;5&quot;/&gt;&lt;property id=&quot;20300&quot; value=&quot;Slide 8&quot;/&gt;&lt;property id=&quot;20307&quot; value=&quot;753&quot;/&gt;&lt;/object&gt;&lt;object type=&quot;3&quot; unique_id=&quot;115324&quot;&gt;&lt;property id=&quot;20148&quot; value=&quot;5&quot;/&gt;&lt;property id=&quot;20300&quot; value=&quot;Slide 9&quot;/&gt;&lt;property id=&quot;20307&quot; value=&quot;754&quot;/&gt;&lt;/object&gt;&lt;object type=&quot;3&quot; unique_id=&quot;115430&quot;&gt;&lt;property id=&quot;20148&quot; value=&quot;5&quot;/&gt;&lt;property id=&quot;20300&quot; value=&quot;Slide 10&quot;/&gt;&lt;property id=&quot;20307&quot; value=&quot;755&quot;/&gt;&lt;/object&gt;&lt;object type=&quot;3&quot; unique_id=&quot;117199&quot;&gt;&lt;property id=&quot;20148&quot; value=&quot;5&quot;/&gt;&lt;property id=&quot;20300&quot; value=&quot;Slide 12&quot;/&gt;&lt;property id=&quot;20307&quot; value=&quot;760&quot;/&gt;&lt;/object&gt;&lt;object type=&quot;3&quot; unique_id=&quot;117200&quot;&gt;&lt;property id=&quot;20148&quot; value=&quot;5&quot;/&gt;&lt;property id=&quot;20300&quot; value=&quot;Slide 13&quot;/&gt;&lt;property id=&quot;20307&quot; value=&quot;761&quot;/&gt;&lt;/object&gt;&lt;object type=&quot;3&quot; unique_id=&quot;117201&quot;&gt;&lt;property id=&quot;20148&quot; value=&quot;5&quot;/&gt;&lt;property id=&quot;20300&quot; value=&quot;Slide 14&quot;/&gt;&lt;property id=&quot;20307&quot; value=&quot;762&quot;/&gt;&lt;/object&gt;&lt;object type=&quot;3&quot; unique_id=&quot;117202&quot;&gt;&lt;property id=&quot;20148&quot; value=&quot;5&quot;/&gt;&lt;property id=&quot;20300&quot; value=&quot;Slide 15&quot;/&gt;&lt;property id=&quot;20307&quot; value=&quot;763&quot;/&gt;&lt;/object&gt;&lt;object type=&quot;3&quot; unique_id=&quot;117203&quot;&gt;&lt;property id=&quot;20148&quot; value=&quot;5&quot;/&gt;&lt;property id=&quot;20300&quot; value=&quot;Slide 16&quot;/&gt;&lt;property id=&quot;20307&quot; value=&quot;764&quot;/&gt;&lt;/object&gt;&lt;object type=&quot;3&quot; unique_id=&quot;117204&quot;&gt;&lt;property id=&quot;20148&quot; value=&quot;5&quot;/&gt;&lt;property id=&quot;20300&quot; value=&quot;Slide 17&quot;/&gt;&lt;property id=&quot;20307&quot; value=&quot;765&quot;/&gt;&lt;/object&gt;&lt;object type=&quot;3&quot; unique_id=&quot;117205&quot;&gt;&lt;property id=&quot;20148&quot; value=&quot;5&quot;/&gt;&lt;property id=&quot;20300&quot; value=&quot;Slide 18&quot;/&gt;&lt;property id=&quot;20307&quot; value=&quot;766&quot;/&gt;&lt;/object&gt;&lt;object type=&quot;3&quot; unique_id=&quot;117206&quot;&gt;&lt;property id=&quot;20148&quot; value=&quot;5&quot;/&gt;&lt;property id=&quot;20300&quot; value=&quot;Slide 19&quot;/&gt;&lt;property id=&quot;20307&quot; value=&quot;767&quot;/&gt;&lt;/object&gt;&lt;object type=&quot;3&quot; unique_id=&quot;117207&quot;&gt;&lt;property id=&quot;20148&quot; value=&quot;5&quot;/&gt;&lt;property id=&quot;20300&quot; value=&quot;Slide 20&quot;/&gt;&lt;property id=&quot;20307&quot; value=&quot;768&quot;/&gt;&lt;/object&gt;&lt;object type=&quot;3&quot; unique_id=&quot;117358&quot;&gt;&lt;property id=&quot;20148&quot; value=&quot;5&quot;/&gt;&lt;property id=&quot;20300&quot; value=&quot;Slide 21&quot;/&gt;&lt;property id=&quot;20307&quot; value=&quot;769&quot;/&gt;&lt;/object&gt;&lt;object type=&quot;3&quot; unique_id=&quot;117489&quot;&gt;&lt;property id=&quot;20148&quot; value=&quot;5&quot;/&gt;&lt;property id=&quot;20300&quot; value=&quot;Slide 23&quot;/&gt;&lt;property id=&quot;20307&quot; value=&quot;770&quot;/&gt;&lt;/object&gt;&lt;object type=&quot;3&quot; unique_id=&quot;117598&quot;&gt;&lt;property id=&quot;20148&quot; value=&quot;5&quot;/&gt;&lt;property id=&quot;20300&quot; value=&quot;Slide 22&quot;/&gt;&lt;property id=&quot;20307&quot; value=&quot;771&quot;/&gt;&lt;/object&gt;&lt;object type=&quot;3&quot; unique_id=&quot;118293&quot;&gt;&lt;property id=&quot;20148&quot; value=&quot;5&quot;/&gt;&lt;property id=&quot;20300&quot; value=&quot;Slide 33&quot;/&gt;&lt;property id=&quot;20307&quot; value=&quot;779&quot;/&gt;&lt;/object&gt;&lt;object type=&quot;3&quot; unique_id=&quot;118330&quot;&gt;&lt;property id=&quot;20148&quot; value=&quot;5&quot;/&gt;&lt;property id=&quot;20300&quot; value=&quot;Slide 35&quot;/&gt;&lt;property id=&quot;20307&quot; value=&quot;782&quot;/&gt;&lt;/object&gt;&lt;object type=&quot;3&quot; unique_id=&quot;140862&quot;&gt;&lt;property id=&quot;20148&quot; value=&quot;5&quot;/&gt;&lt;property id=&quot;20300&quot; value=&quot;Slide 11&quot;/&gt;&lt;property id=&quot;20307&quot; value=&quot;783&quot;/&gt;&lt;/object&gt;&lt;object type=&quot;3&quot; unique_id=&quot;141004&quot;&gt;&lt;property id=&quot;20148&quot; value=&quot;5&quot;/&gt;&lt;property id=&quot;20300&quot; value=&quot;Slide 24&quot;/&gt;&lt;property id=&quot;20307&quot; value=&quot;784&quot;/&gt;&lt;/object&gt;&lt;object type=&quot;3&quot; unique_id=&quot;141401&quot;&gt;&lt;property id=&quot;20148&quot; value=&quot;5&quot;/&gt;&lt;property id=&quot;20300&quot; value=&quot;Slide 25&quot;/&gt;&lt;property id=&quot;20307&quot; value=&quot;785&quot;/&gt;&lt;/object&gt;&lt;object type=&quot;3&quot; unique_id=&quot;141402&quot;&gt;&lt;property id=&quot;20148&quot; value=&quot;5&quot;/&gt;&lt;property id=&quot;20300&quot; value=&quot;Slide 26&quot;/&gt;&lt;property id=&quot;20307&quot; value=&quot;786&quot;/&gt;&lt;/object&gt;&lt;object type=&quot;3&quot; unique_id=&quot;141403&quot;&gt;&lt;property id=&quot;20148&quot; value=&quot;5&quot;/&gt;&lt;property id=&quot;20300&quot; value=&quot;Slide 27&quot;/&gt;&lt;property id=&quot;20307&quot; value=&quot;787&quot;/&gt;&lt;/object&gt;&lt;object type=&quot;3&quot; unique_id=&quot;141662&quot;&gt;&lt;property id=&quot;20148&quot; value=&quot;5&quot;/&gt;&lt;property id=&quot;20300&quot; value=&quot;Slide 29&quot;/&gt;&lt;property id=&quot;20307&quot; value=&quot;788&quot;/&gt;&lt;/object&gt;&lt;object type=&quot;3&quot; unique_id=&quot;141663&quot;&gt;&lt;property id=&quot;20148&quot; value=&quot;5&quot;/&gt;&lt;property id=&quot;20300&quot; value=&quot;Slide 31&quot;/&gt;&lt;property id=&quot;20307&quot; value=&quot;789&quot;/&gt;&lt;/object&gt;&lt;object type=&quot;3&quot; unique_id=&quot;141664&quot;&gt;&lt;property id=&quot;20148&quot; value=&quot;5&quot;/&gt;&lt;property id=&quot;20300&quot; value=&quot;Slide 32&quot;/&gt;&lt;property id=&quot;20307&quot; value=&quot;790&quot;/&gt;&lt;/object&gt;&lt;object type=&quot;3&quot; unique_id=&quot;141702&quot;&gt;&lt;property id=&quot;20148&quot; value=&quot;5&quot;/&gt;&lt;property id=&quot;20300&quot; value=&quot;Slide 34&quot;/&gt;&lt;property id=&quot;20307&quot; value=&quot;791&quot;/&gt;&lt;/object&gt;&lt;object type=&quot;3&quot; unique_id=&quot;141739&quot;&gt;&lt;property id=&quot;20148&quot; value=&quot;5&quot;/&gt;&lt;property id=&quot;20300&quot; value=&quot;Slide 30&quot;/&gt;&lt;property id=&quot;20307&quot; value=&quot;792&quot;/&gt;&lt;/object&gt;&lt;object type=&quot;3&quot; unique_id=&quot;141777&quot;&gt;&lt;property id=&quot;20148&quot; value=&quot;5&quot;/&gt;&lt;property id=&quot;20300&quot; value=&quot;Slide 1&quot;/&gt;&lt;property id=&quot;20307&quot; value=&quot;793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2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4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average value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992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3(6x^2-2x)$ on $1\le x\le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5"/>
  <p:tag name="PICTUREFILESIZE" val="1782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8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average value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992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3(6x^2-2x)-7$ on $1\le x\le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3"/>
  <p:tag name="PICTUREFILESIZE" val="1884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\displaystyle{\int_1^4\,(6x^2-2x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9"/>
  <p:tag name="PICTUREFILESIZE" val="2098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7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average value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992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e^x+2$ on $0\le x\le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0"/>
  <p:tag name="PICTUREFILESIZE" val="1287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1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Hint}: $\displaystyle{\cos^2x=\frac{1+\cos(2x)}{2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4"/>
  <p:tag name="PICTUREFILESIZE" val="2299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4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6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metal cable is $4$ feet long. W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3"/>
  <p:tag name="PICTUREFILESIZE" val="2507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measure and find that, {\color[rgb]{0,.8,0}for any} $x\in[0,4]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8"/>
  <p:tag name="PICTUREFILESIZE" val="3161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ts density $x$ feet from the left endpoin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2"/>
  <p:tag name="PICTUREFILESIZE" val="2913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verage density of the cab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9"/>
  <p:tag name="PICTUREFILESIZE" val="2317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of the cable is $4x^3+1$ lbs/foot. {\color[rgb]{1,0,1}Find}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1"/>
  <p:tag name="PICTUREFILESIZE" val="3170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\displaystyle{\int_0^{2\pi/7}\cos^2(7x-1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0"/>
  <p:tag name="PICTUREFILESIZE" val="2574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\displaystyle{\int_0^{2\pi}\cos^2x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4"/>
  <p:tag name="PICTUREFILESIZE" val="1870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6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uppose}&#10;$f$ is continuous {\color[rgb]{0,.8,0}an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9"/>
  <p:tag name="PICTUREFILESIZE" val="2202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int_2^8\,f(x)\,dx=12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5"/>
  <p:tag name="PICTUREFILESIZE" val="1643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value {\it MUST} {\color[rgb]{0,.8,0}any}&#10;such function 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0"/>
  <p:tag name="PICTUREFILESIZE" val="3122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tain on the interval $[2,8]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2"/>
  <p:tag name="PICTUREFILESIZE" val="2206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1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696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particle is traveling on a straigh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4"/>
  <p:tag name="PICTUREFILESIZE" val="2721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4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line in a coordinate plane, with constan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9"/>
  <p:tag name="PICTUREFILESIZE" val="2888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velocity, and its position at time $t$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2733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(\quad3t-1\quad,\quad4t-3\quad)$\qqua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7"/>
  <p:tag name="PICTUREFILESIZE" val="1120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 {\color[rgb]{1,0,1}Find} its distance to $(2,1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6"/>
  <p:tag name="PICTUREFILESIZE" val="2212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 {\color[rgb]{1,0,1}Find} its distance to $(2,1)$ at time $t=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4"/>
  <p:tag name="PICTUREFILESIZE" val="30639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an aribtrary time $t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9"/>
  <p:tag name="PICTUREFILESIZE" val="1636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 {\color[rgb]{1,0,1}Find} its AVERAGE distance to $(2,1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2"/>
  <p:tag name="PICTUREFILESIZE" val="3061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between time $t=0$ and time $t=8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5"/>
  <p:tag name="PICTUREFILESIZE" val="2361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average value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992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6x^2-2x$ on $1\le x\le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435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4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\displaystyle{\int_1^4\,(6x^2-2x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9"/>
  <p:tag name="PICTUREFILESIZE" val="2098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18882</TotalTime>
  <Words>11</Words>
  <Application>Microsoft Office PowerPoint</Application>
  <PresentationFormat>On-screen Show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2115</cp:revision>
  <dcterms:created xsi:type="dcterms:W3CDTF">2008-09-20T13:47:00Z</dcterms:created>
  <dcterms:modified xsi:type="dcterms:W3CDTF">2013-10-15T18:02:14Z</dcterms:modified>
</cp:coreProperties>
</file>