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33" r:id="rId2"/>
    <p:sldId id="33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7" r:id="rId12"/>
  </p:sldIdLst>
  <p:sldSz cx="9144000" cy="6858000" type="screen4x3"/>
  <p:notesSz cx="7315200" cy="9601200"/>
  <p:embeddedFontLst>
    <p:embeddedFont>
      <p:font typeface="LCMSS8" pitchFamily="34" charset="0"/>
      <p:regular r:id="rId14"/>
    </p:embeddedFont>
    <p:embeddedFont>
      <p:font typeface="CMMI8" pitchFamily="34" charset="0"/>
      <p:regular r:id="rId15"/>
    </p:embeddedFont>
    <p:embeddedFont>
      <p:font typeface="CMSY8" pitchFamily="34" charset="0"/>
      <p:regular r:id="rId16"/>
    </p:embeddedFont>
  </p:embeddedFontLst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9309" autoAdjust="0"/>
  </p:normalViewPr>
  <p:slideViewPr>
    <p:cSldViewPr>
      <p:cViewPr>
        <p:scale>
          <a:sx n="75" d="100"/>
          <a:sy n="75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FFF19C-B180-4440-8F9D-AA4E67606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A14C-7CC2-4222-B2E1-47EF23DF66B3}" type="slidenum">
              <a:rPr lang="en-US"/>
              <a:pPr/>
              <a:t>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F19C-B180-4440-8F9D-AA4E67606C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1D5D-3474-4B49-82B2-D4FF4F28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CC9E-FEA8-43FA-B356-8A9E55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EAC-34E1-4468-87C0-FB5EA2053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145C-DEDB-4E51-8129-D6694489A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EAF1-040F-4DDA-B848-871E34DE2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F311-F3E4-48E3-AEBB-FCF1AB4AD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623-E809-495C-AFB1-31CCF642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D92A-DF3D-420E-9329-59A24022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1407-F9ED-4A83-B33E-558C721F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7C4A-EC5B-4D5A-A1CD-703834C55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ACF-BE3E-427F-B14B-092C12C4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E884E-A583-4030-A48C-839105937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88.png"/><Relationship Id="rId3" Type="http://schemas.openxmlformats.org/officeDocument/2006/relationships/tags" Target="../tags/tag115.xml"/><Relationship Id="rId21" Type="http://schemas.openxmlformats.org/officeDocument/2006/relationships/image" Target="../media/image83.png"/><Relationship Id="rId34" Type="http://schemas.openxmlformats.org/officeDocument/2006/relationships/image" Target="../media/image93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87.png"/><Relationship Id="rId33" Type="http://schemas.openxmlformats.org/officeDocument/2006/relationships/image" Target="../media/image92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image" Target="../media/image82.png"/><Relationship Id="rId29" Type="http://schemas.openxmlformats.org/officeDocument/2006/relationships/image" Target="../media/image90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86.png"/><Relationship Id="rId32" Type="http://schemas.openxmlformats.org/officeDocument/2006/relationships/image" Target="../media/image91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85.png"/><Relationship Id="rId28" Type="http://schemas.openxmlformats.org/officeDocument/2006/relationships/image" Target="../media/image89.png"/><Relationship Id="rId36" Type="http://schemas.openxmlformats.org/officeDocument/2006/relationships/image" Target="../media/image1.png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84.png"/><Relationship Id="rId27" Type="http://schemas.openxmlformats.org/officeDocument/2006/relationships/image" Target="../media/image14.png"/><Relationship Id="rId30" Type="http://schemas.openxmlformats.org/officeDocument/2006/relationships/image" Target="../media/image52.png"/><Relationship Id="rId35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98.png"/><Relationship Id="rId39" Type="http://schemas.openxmlformats.org/officeDocument/2006/relationships/image" Target="../media/image15.png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image" Target="../media/image105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97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100.png"/><Relationship Id="rId41" Type="http://schemas.openxmlformats.org/officeDocument/2006/relationships/image" Target="../media/image1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96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0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95.png"/><Relationship Id="rId28" Type="http://schemas.openxmlformats.org/officeDocument/2006/relationships/image" Target="../media/image14.png"/><Relationship Id="rId36" Type="http://schemas.openxmlformats.org/officeDocument/2006/relationships/image" Target="../media/image107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102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9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4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9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.png"/><Relationship Id="rId28" Type="http://schemas.openxmlformats.org/officeDocument/2006/relationships/image" Target="../media/image18.png"/><Relationship Id="rId10" Type="http://schemas.openxmlformats.org/officeDocument/2006/relationships/tags" Target="../tags/tag27.xml"/><Relationship Id="rId19" Type="http://schemas.openxmlformats.org/officeDocument/2006/relationships/image" Target="../media/image10.png"/><Relationship Id="rId31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3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37.xml"/><Relationship Id="rId21" Type="http://schemas.openxmlformats.org/officeDocument/2006/relationships/image" Target="../media/image31.pn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2" Type="http://schemas.openxmlformats.org/officeDocument/2006/relationships/tags" Target="../tags/tag36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27.png"/><Relationship Id="rId10" Type="http://schemas.openxmlformats.org/officeDocument/2006/relationships/tags" Target="../tags/tag44.xml"/><Relationship Id="rId19" Type="http://schemas.openxmlformats.org/officeDocument/2006/relationships/image" Target="../media/image1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5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4.png"/><Relationship Id="rId2" Type="http://schemas.openxmlformats.org/officeDocument/2006/relationships/tags" Target="../tags/tag47.xml"/><Relationship Id="rId16" Type="http://schemas.openxmlformats.org/officeDocument/2006/relationships/image" Target="../media/image37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3.png"/><Relationship Id="rId5" Type="http://schemas.openxmlformats.org/officeDocument/2006/relationships/tags" Target="../tags/tag50.xml"/><Relationship Id="rId1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40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39.png"/><Relationship Id="rId17" Type="http://schemas.openxmlformats.org/officeDocument/2006/relationships/image" Target="../media/image1.png"/><Relationship Id="rId2" Type="http://schemas.openxmlformats.org/officeDocument/2006/relationships/tags" Target="../tags/tag55.xml"/><Relationship Id="rId16" Type="http://schemas.openxmlformats.org/officeDocument/2006/relationships/image" Target="../media/image43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8.png"/><Relationship Id="rId5" Type="http://schemas.openxmlformats.org/officeDocument/2006/relationships/tags" Target="../tags/tag58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tags" Target="../tags/tag65.xml"/><Relationship Id="rId21" Type="http://schemas.openxmlformats.org/officeDocument/2006/relationships/image" Target="../media/image48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7.png"/><Relationship Id="rId29" Type="http://schemas.openxmlformats.org/officeDocument/2006/relationships/image" Target="../media/image5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5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50.png"/><Relationship Id="rId28" Type="http://schemas.openxmlformats.org/officeDocument/2006/relationships/image" Target="../media/image15.png"/><Relationship Id="rId10" Type="http://schemas.openxmlformats.org/officeDocument/2006/relationships/tags" Target="../tags/tag72.xml"/><Relationship Id="rId19" Type="http://schemas.openxmlformats.org/officeDocument/2006/relationships/image" Target="../media/image4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49.png"/><Relationship Id="rId27" Type="http://schemas.openxmlformats.org/officeDocument/2006/relationships/image" Target="../media/image14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15.png"/><Relationship Id="rId26" Type="http://schemas.openxmlformats.org/officeDocument/2006/relationships/image" Target="../media/image63.png"/><Relationship Id="rId3" Type="http://schemas.openxmlformats.org/officeDocument/2006/relationships/tags" Target="../tags/tag80.xml"/><Relationship Id="rId21" Type="http://schemas.openxmlformats.org/officeDocument/2006/relationships/image" Target="../media/image5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4.png"/><Relationship Id="rId25" Type="http://schemas.openxmlformats.org/officeDocument/2006/relationships/image" Target="../media/image1.png"/><Relationship Id="rId2" Type="http://schemas.openxmlformats.org/officeDocument/2006/relationships/tags" Target="../tags/tag79.xml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62.png"/><Relationship Id="rId5" Type="http://schemas.openxmlformats.org/officeDocument/2006/relationships/tags" Target="../tags/tag82.xml"/><Relationship Id="rId15" Type="http://schemas.openxmlformats.org/officeDocument/2006/relationships/image" Target="../media/image55.png"/><Relationship Id="rId23" Type="http://schemas.openxmlformats.org/officeDocument/2006/relationships/image" Target="../media/image61.png"/><Relationship Id="rId10" Type="http://schemas.openxmlformats.org/officeDocument/2006/relationships/tags" Target="../tags/tag87.xml"/><Relationship Id="rId19" Type="http://schemas.openxmlformats.org/officeDocument/2006/relationships/image" Target="../media/image5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65.png"/><Relationship Id="rId39" Type="http://schemas.openxmlformats.org/officeDocument/2006/relationships/image" Target="../media/image1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73.png"/><Relationship Id="rId42" Type="http://schemas.openxmlformats.org/officeDocument/2006/relationships/image" Target="../media/image80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15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68.png"/><Relationship Id="rId41" Type="http://schemas.openxmlformats.org/officeDocument/2006/relationships/image" Target="../media/image79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64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8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70.png"/><Relationship Id="rId44" Type="http://schemas.openxmlformats.org/officeDocument/2006/relationships/image" Target="../media/image14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A76-75E4-42A3-850D-CE32C3F763F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exponential functions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72143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900" y="50800"/>
            <a:ext cx="7254044" cy="359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495300"/>
            <a:ext cx="8103846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898461"/>
            <a:ext cx="8594227" cy="32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1242613"/>
            <a:ext cx="7423161" cy="339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1623613"/>
            <a:ext cx="8802846" cy="377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541" y="2768600"/>
            <a:ext cx="3496453" cy="456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4466110"/>
            <a:ext cx="302732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3323711"/>
            <a:ext cx="886110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3710538"/>
            <a:ext cx="8634387" cy="302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029" y="4383624"/>
            <a:ext cx="2607326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012900"/>
            <a:ext cx="303110" cy="283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49" y="4993914"/>
            <a:ext cx="7802363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76" y="5367141"/>
            <a:ext cx="2513124" cy="302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022176"/>
            <a:ext cx="8803241" cy="340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413000"/>
            <a:ext cx="6990084" cy="302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29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152400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524000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447" y="139700"/>
            <a:ext cx="6157911" cy="302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447" y="504285"/>
            <a:ext cx="704788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885712"/>
            <a:ext cx="6992241" cy="359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78" y="1590300"/>
            <a:ext cx="302733" cy="20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355612"/>
            <a:ext cx="2777562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567" y="2359393"/>
            <a:ext cx="170500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755883"/>
            <a:ext cx="2890938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223" y="2758866"/>
            <a:ext cx="264844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180757"/>
            <a:ext cx="3835319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197592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619515"/>
            <a:ext cx="3778269" cy="340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629393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4044002"/>
            <a:ext cx="2569607" cy="340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235" y="4107634"/>
            <a:ext cx="302832" cy="207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091752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101645"/>
            <a:ext cx="303111" cy="283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508045"/>
            <a:ext cx="8445422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575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8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9" y="1778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787" y="127000"/>
            <a:ext cx="4932018" cy="416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6" y="173019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787" y="1653996"/>
            <a:ext cx="6405968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521656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787" y="5165769"/>
            <a:ext cx="5952460" cy="396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3" y="345034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787" y="3109054"/>
            <a:ext cx="6443033" cy="100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699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0196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7468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248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351" y="631252"/>
            <a:ext cx="4761431" cy="453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31375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288350"/>
            <a:ext cx="4251251" cy="359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1190050"/>
            <a:ext cx="4157863" cy="3775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8185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2314406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" y="2858864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9" y="3531950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7" y="4045894"/>
            <a:ext cx="321270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857558"/>
            <a:ext cx="8686800" cy="356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244150"/>
            <a:ext cx="8387647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4063516"/>
            <a:ext cx="8686443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3454942"/>
            <a:ext cx="8237509" cy="35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33" y="5015203"/>
            <a:ext cx="1360576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031955"/>
            <a:ext cx="283453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217" y="5374855"/>
            <a:ext cx="5574983" cy="34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4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123184"/>
            <a:ext cx="6726599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469900"/>
            <a:ext cx="6839975" cy="434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89769"/>
            <a:ext cx="568811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78" y="117681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646" y="2527300"/>
            <a:ext cx="5535354" cy="39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959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56" y="1485900"/>
            <a:ext cx="40618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119942"/>
            <a:ext cx="6500342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651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39700"/>
            <a:ext cx="591464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974" y="533400"/>
            <a:ext cx="4383826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066800"/>
            <a:ext cx="6895994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5000"/>
            <a:ext cx="6612245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2" y="2416512"/>
            <a:ext cx="8275241" cy="37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9" y="1524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513" y="152400"/>
            <a:ext cx="5045487" cy="320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741" y="593558"/>
            <a:ext cx="6160923" cy="39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734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410" y="3048000"/>
            <a:ext cx="5801390" cy="359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54" y="3514558"/>
            <a:ext cx="8751010" cy="396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658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3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15240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127000"/>
            <a:ext cx="7105377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546100"/>
            <a:ext cx="6671100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35370"/>
            <a:ext cx="6330178" cy="377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117" y="1578270"/>
            <a:ext cx="7067516" cy="434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060870"/>
            <a:ext cx="6311431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64794"/>
            <a:ext cx="8428250" cy="320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84322"/>
            <a:ext cx="8427890" cy="320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952" y="3895522"/>
            <a:ext cx="2607739" cy="302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91" y="4548676"/>
            <a:ext cx="5876508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78" y="3983745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455501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307" y="5031275"/>
            <a:ext cx="2588476" cy="302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77" y="3200400"/>
            <a:ext cx="7913723" cy="359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76" y="4035397"/>
            <a:ext cx="7139393" cy="320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22" y="32725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44" y="402207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" y="152400"/>
            <a:ext cx="1644046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545" y="117110"/>
            <a:ext cx="6574655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55062"/>
            <a:ext cx="3930073" cy="320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836" y="1012243"/>
            <a:ext cx="7064390" cy="359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1444101"/>
            <a:ext cx="7933713" cy="359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15" y="2222500"/>
            <a:ext cx="7442585" cy="415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5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04" y="1905000"/>
            <a:ext cx="7556771" cy="32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365500"/>
            <a:ext cx="7573946" cy="320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44291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683000"/>
            <a:ext cx="7366197" cy="377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076700"/>
            <a:ext cx="8065436" cy="32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397105"/>
            <a:ext cx="7063977" cy="339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759288"/>
            <a:ext cx="3929014" cy="32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5334000"/>
            <a:ext cx="7574263" cy="359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5712578"/>
            <a:ext cx="7821254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068191"/>
            <a:ext cx="5534221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479907"/>
            <a:ext cx="7196539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741" y="1234689"/>
            <a:ext cx="6518259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50800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53878"/>
            <a:ext cx="7802921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769250"/>
            <a:ext cx="7652530" cy="434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5720"/>
            <a:ext cx="6367719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29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600200"/>
            <a:ext cx="7331306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968500"/>
            <a:ext cx="7539167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692" y="2324100"/>
            <a:ext cx="6424362" cy="472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2819400"/>
            <a:ext cx="1284419" cy="283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2895320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6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4255&quot;&gt;&lt;property id=&quot;20148&quot; value=&quot;5&quot;/&gt;&lt;property id=&quot;20300&quot; value=&quot;Slide 2&quot;/&gt;&lt;property id=&quot;20307&quot; value=&quot;415&quot;/&gt;&lt;/object&gt;&lt;object type=&quot;3&quot; unique_id=&quot;44256&quot;&gt;&lt;property id=&quot;20148&quot; value=&quot;5&quot;/&gt;&lt;property id=&quot;20300&quot; value=&quot;Slide 5&quot;/&gt;&lt;property id=&quot;20307&quot; value=&quot;416&quot;/&gt;&lt;/object&gt;&lt;object type=&quot;3&quot; unique_id=&quot;44257&quot;&gt;&lt;property id=&quot;20148&quot; value=&quot;5&quot;/&gt;&lt;property id=&quot;20300&quot; value=&quot;Slide 7&quot;/&gt;&lt;property id=&quot;20307&quot; value=&quot;417&quot;/&gt;&lt;/object&gt;&lt;object type=&quot;3&quot; unique_id=&quot;44366&quot;&gt;&lt;property id=&quot;20148&quot; value=&quot;5&quot;/&gt;&lt;property id=&quot;20300&quot; value=&quot;Slide 8&quot;/&gt;&lt;property id=&quot;20307&quot; value=&quot;418&quot;/&gt;&lt;/object&gt;&lt;object type=&quot;3&quot; unique_id=&quot;45103&quot;&gt;&lt;property id=&quot;20148&quot; value=&quot;5&quot;/&gt;&lt;property id=&quot;20300&quot; value=&quot;Slide 4&quot;/&gt;&lt;property id=&quot;20307&quot; value=&quot;424&quot;/&gt;&lt;/object&gt;&lt;object type=&quot;3&quot; unique_id=&quot;45227&quot;&gt;&lt;property id=&quot;20148&quot; value=&quot;5&quot;/&gt;&lt;property id=&quot;20300&quot; value=&quot;Slide 6&quot;/&gt;&lt;property id=&quot;20307&quot; value=&quot;425&quot;/&gt;&lt;/object&gt;&lt;object type=&quot;3&quot; unique_id=&quot;46177&quot;&gt;&lt;property id=&quot;20148&quot; value=&quot;5&quot;/&gt;&lt;property id=&quot;20300&quot; value=&quot;Slide 9&quot;/&gt;&lt;property id=&quot;20307&quot; value=&quot;428&quot;/&gt;&lt;/object&gt;&lt;object type=&quot;3&quot; unique_id=&quot;46226&quot;&gt;&lt;property id=&quot;20148&quot; value=&quot;5&quot;/&gt;&lt;property id=&quot;20300&quot; value=&quot;Slide 3&quot;/&gt;&lt;property id=&quot;20307&quot; value=&quot;4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same size and spec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how many years ago it d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constants $C$ and $k$, with $k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6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onential decay, which means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4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of the isotope is given by $Ce^{-k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1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ny radioactive isotopes exhib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8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particular, this is true of carbon-14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6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rbon-14 has a half-life of $5730$ ye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8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\sqrt[3]{x}-5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31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means that $e^{-k\cdot5730}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36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48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emperature of our Thanksgi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is $350^\circ$F, as it's brought ou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39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n. The temperature decays exponenti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1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ward the room temperature of $70^\circ$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69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0,.8,0}if} $f(t)$ denotes the temp (in $^\circ$F)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=70+Ce^{-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6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the temperature of the turkey is $200^\circ$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610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0 minutes after it's removed from the ov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0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will the temperature of the turk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22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 $100^\circ$F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$t$ hours after it's removed from the o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5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0,.8,0}\exists}$constants $C\in{\mathbb R}$ and $k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2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\displaystyle{f(x)=\frac{3x^2-5x+7}{\sqrt[7]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18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invest $200$ dollars in a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57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the account earns $3\%$ nomin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year, {\color[rgb]{0,.8,0}if} the compounding occu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72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i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5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65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2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l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years, {\color[rgb]{0,.8,0}assuming} continuous compound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8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5e^x+2x^4-x^{8/7}+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69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let} $p=(0,9)\in 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3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7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bf Normal}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the tang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6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given by $p(t)=5e^t-7t^2+4t+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(t)=v'(t)=p'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(t)=p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6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1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3+6x^2-15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the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8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o specify a point, you must g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{\it both}} its $x$-coordinate&#10;{\color{red}{\it and}} its $y$-coordinat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6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linear polynomial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8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P(4)=2$&#10;{\color[rgb]{0,.8,0}and s.t.}~$P'(4)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0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quadratic polynomial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Q(5)\!=\!6$,&#10;{\color[rgb]{0,.8,0}s.t.}~$Q'(5)\!=\!7$&#10;{\color[rgb]{0,.8,0}and s.t.}~$Q''(5)\!=\!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4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opulation of microbes has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26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te always proportional to its siz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his implies that the siz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6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at time $t$ is given by $Ce^{k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9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unknown constants $C$ and $k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7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\pi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2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0$, is $25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9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3$, is $5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70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ze of the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4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ime $t=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3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 to fit the data give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edict} the world population in $202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6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cording to one set of estimat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2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orld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5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year $2000$ was $6,115,000,00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50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n the year $2010$ was $6,909,000,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6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in the year $2000+t$ is $Ce^{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5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3x^2-5x+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4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an exponential model, in whic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5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imals and plants replace their carb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6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cluding carbon-14) all through the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2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ves, but when they die, that replac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1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ops and their amount of carbon-1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75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ays exponenti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4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animal body is discovered with 8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62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carbon-14 found in a living an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9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35</Words>
  <Application>Microsoft Office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LCMSS8</vt:lpstr>
      <vt:lpstr>CMMI8</vt:lpstr>
      <vt:lpstr>CMSY8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1110</cp:revision>
  <dcterms:created xsi:type="dcterms:W3CDTF">2008-09-20T13:47:00Z</dcterms:created>
  <dcterms:modified xsi:type="dcterms:W3CDTF">2012-10-21T18:16:52Z</dcterms:modified>
</cp:coreProperties>
</file>